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7" r:id="rId3"/>
    <p:sldId id="258" r:id="rId4"/>
    <p:sldId id="259" r:id="rId5"/>
    <p:sldId id="303" r:id="rId6"/>
    <p:sldId id="298" r:id="rId7"/>
    <p:sldId id="302" r:id="rId8"/>
    <p:sldId id="305" r:id="rId9"/>
    <p:sldId id="299" r:id="rId10"/>
    <p:sldId id="261" r:id="rId11"/>
    <p:sldId id="301" r:id="rId12"/>
    <p:sldId id="262" r:id="rId13"/>
    <p:sldId id="306" r:id="rId14"/>
    <p:sldId id="304" r:id="rId15"/>
    <p:sldId id="307" r:id="rId16"/>
    <p:sldId id="311" r:id="rId17"/>
    <p:sldId id="309" r:id="rId18"/>
    <p:sldId id="308" r:id="rId19"/>
    <p:sldId id="263" r:id="rId20"/>
    <p:sldId id="264" r:id="rId21"/>
    <p:sldId id="314" r:id="rId22"/>
    <p:sldId id="315" r:id="rId23"/>
    <p:sldId id="316" r:id="rId24"/>
    <p:sldId id="317" r:id="rId25"/>
    <p:sldId id="318" r:id="rId26"/>
    <p:sldId id="274" r:id="rId27"/>
    <p:sldId id="277" r:id="rId28"/>
  </p:sldIdLst>
  <p:sldSz cx="9144000" cy="5143500" type="screen16x9"/>
  <p:notesSz cx="6858000" cy="9144000"/>
  <p:embeddedFontLst>
    <p:embeddedFont>
      <p:font typeface="Alegreya" panose="020B0604020202020204" charset="0"/>
      <p:regular r:id="rId30"/>
      <p:bold r:id="rId31"/>
      <p:italic r:id="rId32"/>
      <p:boldItalic r:id="rId33"/>
    </p:embeddedFont>
    <p:embeddedFont>
      <p:font typeface="Alegreya Sans" panose="020B0604020202020204" charset="0"/>
      <p:regular r:id="rId34"/>
      <p:bold r:id="rId35"/>
      <p:italic r:id="rId36"/>
      <p:boldItalic r:id="rId37"/>
    </p:embeddedFont>
    <p:embeddedFont>
      <p:font typeface="EB Garamond" panose="00000500000000000000" pitchFamily="2" charset="0"/>
      <p:regular r:id="rId38"/>
      <p:bold r:id="rId39"/>
      <p:italic r:id="rId40"/>
      <p:boldItalic r:id="rId41"/>
    </p:embeddedFont>
    <p:embeddedFont>
      <p:font typeface="EB Garamond Medium" panose="00000600000000000000"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AFA2EF-8103-43E9-B48C-D80D60216D9F}">
  <a:tblStyle styleId="{B1AFA2EF-8103-43E9-B48C-D80D60216D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D95E97-FF70-40AB-AF71-004F91E454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d4f1ccb08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ed4f1ccb0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659A1BF3-E99C-4B18-FCBB-4B135AFAE2CE}"/>
            </a:ext>
          </a:extLst>
        </p:cNvPr>
        <p:cNvGrpSpPr/>
        <p:nvPr/>
      </p:nvGrpSpPr>
      <p:grpSpPr>
        <a:xfrm>
          <a:off x="0" y="0"/>
          <a:ext cx="0" cy="0"/>
          <a:chOff x="0" y="0"/>
          <a:chExt cx="0" cy="0"/>
        </a:xfrm>
      </p:grpSpPr>
      <p:sp>
        <p:nvSpPr>
          <p:cNvPr id="223" name="Google Shape;223;g1ed4f1ccb08_0_142:notes">
            <a:extLst>
              <a:ext uri="{FF2B5EF4-FFF2-40B4-BE49-F238E27FC236}">
                <a16:creationId xmlns:a16="http://schemas.microsoft.com/office/drawing/2014/main" id="{9AAE15D8-F1C0-0148-EFB8-4DA0FD033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ed4f1ccb08_0_142:notes">
            <a:extLst>
              <a:ext uri="{FF2B5EF4-FFF2-40B4-BE49-F238E27FC236}">
                <a16:creationId xmlns:a16="http://schemas.microsoft.com/office/drawing/2014/main" id="{2551FBEC-C50E-7B85-4F00-6772D818AF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93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d6a8b5f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B4434464-2D09-B5B7-6B02-F3CC36AD2D80}"/>
            </a:ext>
          </a:extLst>
        </p:cNvPr>
        <p:cNvGrpSpPr/>
        <p:nvPr/>
      </p:nvGrpSpPr>
      <p:grpSpPr>
        <a:xfrm>
          <a:off x="0" y="0"/>
          <a:ext cx="0" cy="0"/>
          <a:chOff x="0" y="0"/>
          <a:chExt cx="0" cy="0"/>
        </a:xfrm>
      </p:grpSpPr>
      <p:sp>
        <p:nvSpPr>
          <p:cNvPr id="232" name="Google Shape;232;g1ed6a8b5f04_0_0:notes">
            <a:extLst>
              <a:ext uri="{FF2B5EF4-FFF2-40B4-BE49-F238E27FC236}">
                <a16:creationId xmlns:a16="http://schemas.microsoft.com/office/drawing/2014/main" id="{CD302A17-19F6-72D1-B966-07FD1B189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a:extLst>
              <a:ext uri="{FF2B5EF4-FFF2-40B4-BE49-F238E27FC236}">
                <a16:creationId xmlns:a16="http://schemas.microsoft.com/office/drawing/2014/main" id="{4DF113A9-659D-BFCB-A773-E16A4727E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787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09F2F946-34FB-896A-BF8A-86B518B1CC7B}"/>
            </a:ext>
          </a:extLst>
        </p:cNvPr>
        <p:cNvGrpSpPr/>
        <p:nvPr/>
      </p:nvGrpSpPr>
      <p:grpSpPr>
        <a:xfrm>
          <a:off x="0" y="0"/>
          <a:ext cx="0" cy="0"/>
          <a:chOff x="0" y="0"/>
          <a:chExt cx="0" cy="0"/>
        </a:xfrm>
      </p:grpSpPr>
      <p:sp>
        <p:nvSpPr>
          <p:cNvPr id="232" name="Google Shape;232;g1ed6a8b5f04_0_0:notes">
            <a:extLst>
              <a:ext uri="{FF2B5EF4-FFF2-40B4-BE49-F238E27FC236}">
                <a16:creationId xmlns:a16="http://schemas.microsoft.com/office/drawing/2014/main" id="{D6EC3935-4AA6-AF98-916E-26FF6DD8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a:extLst>
              <a:ext uri="{FF2B5EF4-FFF2-40B4-BE49-F238E27FC236}">
                <a16:creationId xmlns:a16="http://schemas.microsoft.com/office/drawing/2014/main" id="{69A222CA-F6D1-9711-3B6A-26EDC027E3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032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33EEEA00-2157-D53B-CD00-B048F11520D9}"/>
            </a:ext>
          </a:extLst>
        </p:cNvPr>
        <p:cNvGrpSpPr/>
        <p:nvPr/>
      </p:nvGrpSpPr>
      <p:grpSpPr>
        <a:xfrm>
          <a:off x="0" y="0"/>
          <a:ext cx="0" cy="0"/>
          <a:chOff x="0" y="0"/>
          <a:chExt cx="0" cy="0"/>
        </a:xfrm>
      </p:grpSpPr>
      <p:sp>
        <p:nvSpPr>
          <p:cNvPr id="207" name="Google Shape;207;g1ed4f1ccb08_0_129:notes">
            <a:extLst>
              <a:ext uri="{FF2B5EF4-FFF2-40B4-BE49-F238E27FC236}">
                <a16:creationId xmlns:a16="http://schemas.microsoft.com/office/drawing/2014/main" id="{F5D1C3F9-8E07-19AF-25A5-3FBFD21983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d4f1ccb08_0_129:notes">
            <a:extLst>
              <a:ext uri="{FF2B5EF4-FFF2-40B4-BE49-F238E27FC236}">
                <a16:creationId xmlns:a16="http://schemas.microsoft.com/office/drawing/2014/main" id="{5EF9E830-04E7-4161-CAC5-94EBA64EE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35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576A9E75-192C-E559-5396-6F7E1DA6DCA2}"/>
            </a:ext>
          </a:extLst>
        </p:cNvPr>
        <p:cNvGrpSpPr/>
        <p:nvPr/>
      </p:nvGrpSpPr>
      <p:grpSpPr>
        <a:xfrm>
          <a:off x="0" y="0"/>
          <a:ext cx="0" cy="0"/>
          <a:chOff x="0" y="0"/>
          <a:chExt cx="0" cy="0"/>
        </a:xfrm>
      </p:grpSpPr>
      <p:sp>
        <p:nvSpPr>
          <p:cNvPr id="243" name="Google Shape;243;g1ed6a8b5f04_0_10:notes">
            <a:extLst>
              <a:ext uri="{FF2B5EF4-FFF2-40B4-BE49-F238E27FC236}">
                <a16:creationId xmlns:a16="http://schemas.microsoft.com/office/drawing/2014/main" id="{D31E79D0-E302-A0C4-744D-7EB3158DD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d6a8b5f04_0_10:notes">
            <a:extLst>
              <a:ext uri="{FF2B5EF4-FFF2-40B4-BE49-F238E27FC236}">
                <a16:creationId xmlns:a16="http://schemas.microsoft.com/office/drawing/2014/main" id="{F2C4EDC9-7C6D-5808-D6B6-3E6EFE689B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79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A613BC64-557C-FA25-F755-B7BEA9F5A799}"/>
            </a:ext>
          </a:extLst>
        </p:cNvPr>
        <p:cNvGrpSpPr/>
        <p:nvPr/>
      </p:nvGrpSpPr>
      <p:grpSpPr>
        <a:xfrm>
          <a:off x="0" y="0"/>
          <a:ext cx="0" cy="0"/>
          <a:chOff x="0" y="0"/>
          <a:chExt cx="0" cy="0"/>
        </a:xfrm>
      </p:grpSpPr>
      <p:sp>
        <p:nvSpPr>
          <p:cNvPr id="207" name="Google Shape;207;g1ed4f1ccb08_0_129:notes">
            <a:extLst>
              <a:ext uri="{FF2B5EF4-FFF2-40B4-BE49-F238E27FC236}">
                <a16:creationId xmlns:a16="http://schemas.microsoft.com/office/drawing/2014/main" id="{FC9A4663-98EE-0D45-EDDE-23E17E05EF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d4f1ccb08_0_129:notes">
            <a:extLst>
              <a:ext uri="{FF2B5EF4-FFF2-40B4-BE49-F238E27FC236}">
                <a16:creationId xmlns:a16="http://schemas.microsoft.com/office/drawing/2014/main" id="{7CA98A8E-2B22-EDEF-9EF0-76294F9C9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91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4BE649CF-04ED-3BCB-F910-EAD1FA0A134E}"/>
            </a:ext>
          </a:extLst>
        </p:cNvPr>
        <p:cNvGrpSpPr/>
        <p:nvPr/>
      </p:nvGrpSpPr>
      <p:grpSpPr>
        <a:xfrm>
          <a:off x="0" y="0"/>
          <a:ext cx="0" cy="0"/>
          <a:chOff x="0" y="0"/>
          <a:chExt cx="0" cy="0"/>
        </a:xfrm>
      </p:grpSpPr>
      <p:sp>
        <p:nvSpPr>
          <p:cNvPr id="243" name="Google Shape;243;g1ed6a8b5f04_0_10:notes">
            <a:extLst>
              <a:ext uri="{FF2B5EF4-FFF2-40B4-BE49-F238E27FC236}">
                <a16:creationId xmlns:a16="http://schemas.microsoft.com/office/drawing/2014/main" id="{DC25E899-2552-F374-2FC4-7757E0EF18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d6a8b5f04_0_10:notes">
            <a:extLst>
              <a:ext uri="{FF2B5EF4-FFF2-40B4-BE49-F238E27FC236}">
                <a16:creationId xmlns:a16="http://schemas.microsoft.com/office/drawing/2014/main" id="{AFDDC61F-E28F-A7CD-6498-1AAC01A00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9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d6a8b5f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d6a8b5f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d4f1ccb08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d4f1ccb0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d6a8b5f0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9852E5B-8582-A858-689E-8EB1EB2B78C9}"/>
            </a:ext>
          </a:extLst>
        </p:cNvPr>
        <p:cNvGrpSpPr/>
        <p:nvPr/>
      </p:nvGrpSpPr>
      <p:grpSpPr>
        <a:xfrm>
          <a:off x="0" y="0"/>
          <a:ext cx="0" cy="0"/>
          <a:chOff x="0" y="0"/>
          <a:chExt cx="0" cy="0"/>
        </a:xfrm>
      </p:grpSpPr>
      <p:sp>
        <p:nvSpPr>
          <p:cNvPr id="256" name="Google Shape;256;g1ed6a8b5f04_0_22:notes">
            <a:extLst>
              <a:ext uri="{FF2B5EF4-FFF2-40B4-BE49-F238E27FC236}">
                <a16:creationId xmlns:a16="http://schemas.microsoft.com/office/drawing/2014/main" id="{B35A97F2-4A64-BFCF-281A-21F185ABF1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a:extLst>
              <a:ext uri="{FF2B5EF4-FFF2-40B4-BE49-F238E27FC236}">
                <a16:creationId xmlns:a16="http://schemas.microsoft.com/office/drawing/2014/main" id="{06924EA4-ED35-FFF0-D919-552473928F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119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9065ECE8-1B12-7B5F-FFB4-D8BE3C7696AC}"/>
            </a:ext>
          </a:extLst>
        </p:cNvPr>
        <p:cNvGrpSpPr/>
        <p:nvPr/>
      </p:nvGrpSpPr>
      <p:grpSpPr>
        <a:xfrm>
          <a:off x="0" y="0"/>
          <a:ext cx="0" cy="0"/>
          <a:chOff x="0" y="0"/>
          <a:chExt cx="0" cy="0"/>
        </a:xfrm>
      </p:grpSpPr>
      <p:sp>
        <p:nvSpPr>
          <p:cNvPr id="256" name="Google Shape;256;g1ed6a8b5f04_0_22:notes">
            <a:extLst>
              <a:ext uri="{FF2B5EF4-FFF2-40B4-BE49-F238E27FC236}">
                <a16:creationId xmlns:a16="http://schemas.microsoft.com/office/drawing/2014/main" id="{470B1BB2-A05E-C772-FCBF-D3E0ABF6B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a:extLst>
              <a:ext uri="{FF2B5EF4-FFF2-40B4-BE49-F238E27FC236}">
                <a16:creationId xmlns:a16="http://schemas.microsoft.com/office/drawing/2014/main" id="{4F64009E-2E82-5680-02F1-3D30E3C91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154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8CB223AC-B91B-B9E0-93F7-AFCF067E9572}"/>
            </a:ext>
          </a:extLst>
        </p:cNvPr>
        <p:cNvGrpSpPr/>
        <p:nvPr/>
      </p:nvGrpSpPr>
      <p:grpSpPr>
        <a:xfrm>
          <a:off x="0" y="0"/>
          <a:ext cx="0" cy="0"/>
          <a:chOff x="0" y="0"/>
          <a:chExt cx="0" cy="0"/>
        </a:xfrm>
      </p:grpSpPr>
      <p:sp>
        <p:nvSpPr>
          <p:cNvPr id="256" name="Google Shape;256;g1ed6a8b5f04_0_22:notes">
            <a:extLst>
              <a:ext uri="{FF2B5EF4-FFF2-40B4-BE49-F238E27FC236}">
                <a16:creationId xmlns:a16="http://schemas.microsoft.com/office/drawing/2014/main" id="{0A33BC3F-AE76-0871-B391-71C637707A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a:extLst>
              <a:ext uri="{FF2B5EF4-FFF2-40B4-BE49-F238E27FC236}">
                <a16:creationId xmlns:a16="http://schemas.microsoft.com/office/drawing/2014/main" id="{D20A1404-9AD0-894C-C166-6D38A2AF31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4623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07FE06CD-6F2D-0E58-9A9B-E3D14F1DCA60}"/>
            </a:ext>
          </a:extLst>
        </p:cNvPr>
        <p:cNvGrpSpPr/>
        <p:nvPr/>
      </p:nvGrpSpPr>
      <p:grpSpPr>
        <a:xfrm>
          <a:off x="0" y="0"/>
          <a:ext cx="0" cy="0"/>
          <a:chOff x="0" y="0"/>
          <a:chExt cx="0" cy="0"/>
        </a:xfrm>
      </p:grpSpPr>
      <p:sp>
        <p:nvSpPr>
          <p:cNvPr id="256" name="Google Shape;256;g1ed6a8b5f04_0_22:notes">
            <a:extLst>
              <a:ext uri="{FF2B5EF4-FFF2-40B4-BE49-F238E27FC236}">
                <a16:creationId xmlns:a16="http://schemas.microsoft.com/office/drawing/2014/main" id="{1AAFD3C8-D1EB-5108-770B-D0733E9D05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a:extLst>
              <a:ext uri="{FF2B5EF4-FFF2-40B4-BE49-F238E27FC236}">
                <a16:creationId xmlns:a16="http://schemas.microsoft.com/office/drawing/2014/main" id="{525AA804-9185-80F7-4DE5-4D40D3FF49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604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EE49F2A-C40B-9E39-7476-4CABFA0B6B0F}"/>
            </a:ext>
          </a:extLst>
        </p:cNvPr>
        <p:cNvGrpSpPr/>
        <p:nvPr/>
      </p:nvGrpSpPr>
      <p:grpSpPr>
        <a:xfrm>
          <a:off x="0" y="0"/>
          <a:ext cx="0" cy="0"/>
          <a:chOff x="0" y="0"/>
          <a:chExt cx="0" cy="0"/>
        </a:xfrm>
      </p:grpSpPr>
      <p:sp>
        <p:nvSpPr>
          <p:cNvPr id="256" name="Google Shape;256;g1ed6a8b5f04_0_22:notes">
            <a:extLst>
              <a:ext uri="{FF2B5EF4-FFF2-40B4-BE49-F238E27FC236}">
                <a16:creationId xmlns:a16="http://schemas.microsoft.com/office/drawing/2014/main" id="{FF354751-7540-7678-A830-38F3CDF1B8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d6a8b5f04_0_22:notes">
            <a:extLst>
              <a:ext uri="{FF2B5EF4-FFF2-40B4-BE49-F238E27FC236}">
                <a16:creationId xmlns:a16="http://schemas.microsoft.com/office/drawing/2014/main" id="{54D4CC9C-AA64-EBE4-1449-4DF4B2940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6671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ed6a8b5f0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ed6a8b5f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d4f1ccb0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ed4f1ccb0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7389088d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a7389088d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ed4f1ccb0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d4f1ccb0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70E26C6E-E780-CE9C-EAAE-D8C1E967F854}"/>
            </a:ext>
          </a:extLst>
        </p:cNvPr>
        <p:cNvGrpSpPr/>
        <p:nvPr/>
      </p:nvGrpSpPr>
      <p:grpSpPr>
        <a:xfrm>
          <a:off x="0" y="0"/>
          <a:ext cx="0" cy="0"/>
          <a:chOff x="0" y="0"/>
          <a:chExt cx="0" cy="0"/>
        </a:xfrm>
      </p:grpSpPr>
      <p:sp>
        <p:nvSpPr>
          <p:cNvPr id="232" name="Google Shape;232;g1ed6a8b5f04_0_0:notes">
            <a:extLst>
              <a:ext uri="{FF2B5EF4-FFF2-40B4-BE49-F238E27FC236}">
                <a16:creationId xmlns:a16="http://schemas.microsoft.com/office/drawing/2014/main" id="{CAA66D96-AAE2-21CB-180D-783F5483C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a:extLst>
              <a:ext uri="{FF2B5EF4-FFF2-40B4-BE49-F238E27FC236}">
                <a16:creationId xmlns:a16="http://schemas.microsoft.com/office/drawing/2014/main" id="{07528033-9F1D-7459-F7A2-88A073E1F9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057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0B634C1C-316C-480B-892F-2A9159F98D4A}"/>
            </a:ext>
          </a:extLst>
        </p:cNvPr>
        <p:cNvGrpSpPr/>
        <p:nvPr/>
      </p:nvGrpSpPr>
      <p:grpSpPr>
        <a:xfrm>
          <a:off x="0" y="0"/>
          <a:ext cx="0" cy="0"/>
          <a:chOff x="0" y="0"/>
          <a:chExt cx="0" cy="0"/>
        </a:xfrm>
      </p:grpSpPr>
      <p:sp>
        <p:nvSpPr>
          <p:cNvPr id="207" name="Google Shape;207;g1ed4f1ccb08_0_129:notes">
            <a:extLst>
              <a:ext uri="{FF2B5EF4-FFF2-40B4-BE49-F238E27FC236}">
                <a16:creationId xmlns:a16="http://schemas.microsoft.com/office/drawing/2014/main" id="{8D630F57-563C-22D2-50F3-0906662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d4f1ccb08_0_129:notes">
            <a:extLst>
              <a:ext uri="{FF2B5EF4-FFF2-40B4-BE49-F238E27FC236}">
                <a16:creationId xmlns:a16="http://schemas.microsoft.com/office/drawing/2014/main" id="{2E76C944-7872-1459-1244-60D7D96812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51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BB4BEF80-AB2F-7D16-F58B-64FDE93AA1DD}"/>
            </a:ext>
          </a:extLst>
        </p:cNvPr>
        <p:cNvGrpSpPr/>
        <p:nvPr/>
      </p:nvGrpSpPr>
      <p:grpSpPr>
        <a:xfrm>
          <a:off x="0" y="0"/>
          <a:ext cx="0" cy="0"/>
          <a:chOff x="0" y="0"/>
          <a:chExt cx="0" cy="0"/>
        </a:xfrm>
      </p:grpSpPr>
      <p:sp>
        <p:nvSpPr>
          <p:cNvPr id="232" name="Google Shape;232;g1ed6a8b5f04_0_0:notes">
            <a:extLst>
              <a:ext uri="{FF2B5EF4-FFF2-40B4-BE49-F238E27FC236}">
                <a16:creationId xmlns:a16="http://schemas.microsoft.com/office/drawing/2014/main" id="{8A3F5045-F4C1-2CE0-37B8-A7F0721260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a:extLst>
              <a:ext uri="{FF2B5EF4-FFF2-40B4-BE49-F238E27FC236}">
                <a16:creationId xmlns:a16="http://schemas.microsoft.com/office/drawing/2014/main" id="{8FF1A474-5508-A103-E143-44DEA66D73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33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7FC8899F-51FA-7811-BD3D-7BB4619C7892}"/>
            </a:ext>
          </a:extLst>
        </p:cNvPr>
        <p:cNvGrpSpPr/>
        <p:nvPr/>
      </p:nvGrpSpPr>
      <p:grpSpPr>
        <a:xfrm>
          <a:off x="0" y="0"/>
          <a:ext cx="0" cy="0"/>
          <a:chOff x="0" y="0"/>
          <a:chExt cx="0" cy="0"/>
        </a:xfrm>
      </p:grpSpPr>
      <p:sp>
        <p:nvSpPr>
          <p:cNvPr id="232" name="Google Shape;232;g1ed6a8b5f04_0_0:notes">
            <a:extLst>
              <a:ext uri="{FF2B5EF4-FFF2-40B4-BE49-F238E27FC236}">
                <a16:creationId xmlns:a16="http://schemas.microsoft.com/office/drawing/2014/main" id="{A06C122E-BCB1-E365-F80D-185039DFE3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d6a8b5f04_0_0:notes">
            <a:extLst>
              <a:ext uri="{FF2B5EF4-FFF2-40B4-BE49-F238E27FC236}">
                <a16:creationId xmlns:a16="http://schemas.microsoft.com/office/drawing/2014/main" id="{2DCAC5A5-7116-56D3-89B5-904904AE19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07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4760C92C-2453-4399-9C0E-D41E88DE9C39}"/>
            </a:ext>
          </a:extLst>
        </p:cNvPr>
        <p:cNvGrpSpPr/>
        <p:nvPr/>
      </p:nvGrpSpPr>
      <p:grpSpPr>
        <a:xfrm>
          <a:off x="0" y="0"/>
          <a:ext cx="0" cy="0"/>
          <a:chOff x="0" y="0"/>
          <a:chExt cx="0" cy="0"/>
        </a:xfrm>
      </p:grpSpPr>
      <p:sp>
        <p:nvSpPr>
          <p:cNvPr id="223" name="Google Shape;223;g1ed4f1ccb08_0_142:notes">
            <a:extLst>
              <a:ext uri="{FF2B5EF4-FFF2-40B4-BE49-F238E27FC236}">
                <a16:creationId xmlns:a16="http://schemas.microsoft.com/office/drawing/2014/main" id="{75804EE4-CE51-9247-A4CC-5585BC71C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ed4f1ccb08_0_142:notes">
            <a:extLst>
              <a:ext uri="{FF2B5EF4-FFF2-40B4-BE49-F238E27FC236}">
                <a16:creationId xmlns:a16="http://schemas.microsoft.com/office/drawing/2014/main" id="{DDA17870-612E-2BAC-7588-159B2B6F6F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154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mart.servier.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mart.servier.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smart.servier.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0" name="Google Shape;10;p2"/>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txBox="1">
            <a:spLocks noGrp="1"/>
          </p:cNvSpPr>
          <p:nvPr>
            <p:ph type="ctrTitle"/>
          </p:nvPr>
        </p:nvSpPr>
        <p:spPr>
          <a:xfrm>
            <a:off x="769700" y="1508075"/>
            <a:ext cx="4830900" cy="1736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600" b="0">
                <a:latin typeface="EB Garamond Medium"/>
                <a:ea typeface="EB Garamond Medium"/>
                <a:cs typeface="EB Garamond Medium"/>
                <a:sym typeface="EB Garamond Medium"/>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69700" y="3335675"/>
            <a:ext cx="5010300" cy="4095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atin typeface="Alegreya Sans"/>
                <a:ea typeface="Alegreya Sans"/>
                <a:cs typeface="Alegreya Sans"/>
                <a:sym typeface="Alegreya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 name="Google Shape;13;p2"/>
          <p:cNvSpPr txBox="1"/>
          <p:nvPr/>
        </p:nvSpPr>
        <p:spPr>
          <a:xfrm>
            <a:off x="664200" y="4710650"/>
            <a:ext cx="30573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u="sng">
                <a:solidFill>
                  <a:schemeClr val="dk1"/>
                </a:solidFill>
                <a:latin typeface="Alegreya"/>
                <a:ea typeface="Alegreya"/>
                <a:cs typeface="Alegreya"/>
                <a:sym typeface="Alegreya"/>
                <a:hlinkClick r:id="rId3">
                  <a:extLst>
                    <a:ext uri="{A12FA001-AC4F-418D-AE19-62706E023703}">
                      <ahyp:hlinkClr xmlns:ahyp="http://schemas.microsoft.com/office/drawing/2018/hyperlinkcolor" val="tx"/>
                    </a:ext>
                  </a:extLst>
                </a:hlinkClick>
              </a:rPr>
              <a:t>Illustration by Smart-Servier Medical Art</a:t>
            </a:r>
            <a:endParaRPr sz="1000">
              <a:solidFill>
                <a:schemeClr val="dk1"/>
              </a:solidFill>
              <a:latin typeface="Alegreya"/>
              <a:ea typeface="Alegreya"/>
              <a:cs typeface="Alegreya"/>
              <a:sym typeface="Alegrey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65" name="Google Shape;65;p13"/>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3"/>
          <p:cNvSpPr txBox="1">
            <a:spLocks noGrp="1"/>
          </p:cNvSpPr>
          <p:nvPr>
            <p:ph type="title" idx="2" hasCustomPrompt="1"/>
          </p:nvPr>
        </p:nvSpPr>
        <p:spPr>
          <a:xfrm>
            <a:off x="1505400" y="1633283"/>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3" hasCustomPrompt="1"/>
          </p:nvPr>
        </p:nvSpPr>
        <p:spPr>
          <a:xfrm>
            <a:off x="1505400" y="3371491"/>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4" hasCustomPrompt="1"/>
          </p:nvPr>
        </p:nvSpPr>
        <p:spPr>
          <a:xfrm>
            <a:off x="3976075" y="1633283"/>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5" hasCustomPrompt="1"/>
          </p:nvPr>
        </p:nvSpPr>
        <p:spPr>
          <a:xfrm>
            <a:off x="3976075" y="3371491"/>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6" hasCustomPrompt="1"/>
          </p:nvPr>
        </p:nvSpPr>
        <p:spPr>
          <a:xfrm>
            <a:off x="6446750" y="1633283"/>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7" hasCustomPrompt="1"/>
          </p:nvPr>
        </p:nvSpPr>
        <p:spPr>
          <a:xfrm>
            <a:off x="6446750" y="3371491"/>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
          </p:nvPr>
        </p:nvSpPr>
        <p:spPr>
          <a:xfrm>
            <a:off x="720000" y="2056575"/>
            <a:ext cx="2305500" cy="5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4" name="Google Shape;74;p13"/>
          <p:cNvSpPr txBox="1">
            <a:spLocks noGrp="1"/>
          </p:cNvSpPr>
          <p:nvPr>
            <p:ph type="subTitle" idx="8"/>
          </p:nvPr>
        </p:nvSpPr>
        <p:spPr>
          <a:xfrm>
            <a:off x="3190675" y="2056575"/>
            <a:ext cx="2305500" cy="5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5" name="Google Shape;75;p13"/>
          <p:cNvSpPr txBox="1">
            <a:spLocks noGrp="1"/>
          </p:cNvSpPr>
          <p:nvPr>
            <p:ph type="subTitle" idx="9"/>
          </p:nvPr>
        </p:nvSpPr>
        <p:spPr>
          <a:xfrm>
            <a:off x="5661350" y="2056575"/>
            <a:ext cx="2305500" cy="5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6" name="Google Shape;76;p13"/>
          <p:cNvSpPr txBox="1">
            <a:spLocks noGrp="1"/>
          </p:cNvSpPr>
          <p:nvPr>
            <p:ph type="subTitle" idx="13"/>
          </p:nvPr>
        </p:nvSpPr>
        <p:spPr>
          <a:xfrm>
            <a:off x="720000" y="37948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7" name="Google Shape;77;p13"/>
          <p:cNvSpPr txBox="1">
            <a:spLocks noGrp="1"/>
          </p:cNvSpPr>
          <p:nvPr>
            <p:ph type="subTitle" idx="14"/>
          </p:nvPr>
        </p:nvSpPr>
        <p:spPr>
          <a:xfrm>
            <a:off x="3190675" y="37948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8" name="Google Shape;78;p13"/>
          <p:cNvSpPr txBox="1">
            <a:spLocks noGrp="1"/>
          </p:cNvSpPr>
          <p:nvPr>
            <p:ph type="subTitle" idx="15"/>
          </p:nvPr>
        </p:nvSpPr>
        <p:spPr>
          <a:xfrm>
            <a:off x="5661350" y="37948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79" name="Google Shape;79;p13"/>
          <p:cNvSpPr txBox="1"/>
          <p:nvPr/>
        </p:nvSpPr>
        <p:spPr>
          <a:xfrm>
            <a:off x="2814775" y="4710650"/>
            <a:ext cx="305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u="sng">
                <a:solidFill>
                  <a:schemeClr val="dk1"/>
                </a:solidFill>
                <a:latin typeface="Alegreya"/>
                <a:ea typeface="Alegreya"/>
                <a:cs typeface="Alegreya"/>
                <a:sym typeface="Alegreya"/>
                <a:hlinkClick r:id="rId3">
                  <a:extLst>
                    <a:ext uri="{A12FA001-AC4F-418D-AE19-62706E023703}">
                      <ahyp:hlinkClr xmlns:ahyp="http://schemas.microsoft.com/office/drawing/2018/hyperlinkcolor" val="tx"/>
                    </a:ext>
                  </a:extLst>
                </a:hlinkClick>
              </a:rPr>
              <a:t>Illustration by Smart-Servier Medical Art</a:t>
            </a:r>
            <a:endParaRPr sz="1000">
              <a:solidFill>
                <a:schemeClr val="dk1"/>
              </a:solidFill>
              <a:latin typeface="Alegreya"/>
              <a:ea typeface="Alegreya"/>
              <a:cs typeface="Alegreya"/>
              <a:sym typeface="Alegrey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90"/>
        <p:cNvGrpSpPr/>
        <p:nvPr/>
      </p:nvGrpSpPr>
      <p:grpSpPr>
        <a:xfrm>
          <a:off x="0" y="0"/>
          <a:ext cx="0" cy="0"/>
          <a:chOff x="0" y="0"/>
          <a:chExt cx="0" cy="0"/>
        </a:xfrm>
      </p:grpSpPr>
      <p:pic>
        <p:nvPicPr>
          <p:cNvPr id="91" name="Google Shape;91;p15"/>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92" name="Google Shape;92;p15"/>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15"/>
          <p:cNvSpPr txBox="1">
            <a:spLocks noGrp="1"/>
          </p:cNvSpPr>
          <p:nvPr>
            <p:ph type="body" idx="1"/>
          </p:nvPr>
        </p:nvSpPr>
        <p:spPr>
          <a:xfrm>
            <a:off x="720000" y="1152475"/>
            <a:ext cx="7704000" cy="244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13" name="Google Shape;113;p18"/>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4" name="Google Shape;11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8"/>
          <p:cNvSpPr txBox="1">
            <a:spLocks noGrp="1"/>
          </p:cNvSpPr>
          <p:nvPr>
            <p:ph type="subTitle" idx="1"/>
          </p:nvPr>
        </p:nvSpPr>
        <p:spPr>
          <a:xfrm>
            <a:off x="937625" y="242742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8"/>
          <p:cNvSpPr txBox="1">
            <a:spLocks noGrp="1"/>
          </p:cNvSpPr>
          <p:nvPr>
            <p:ph type="subTitle" idx="2"/>
          </p:nvPr>
        </p:nvSpPr>
        <p:spPr>
          <a:xfrm>
            <a:off x="3484347" y="242742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18"/>
          <p:cNvSpPr txBox="1">
            <a:spLocks noGrp="1"/>
          </p:cNvSpPr>
          <p:nvPr>
            <p:ph type="subTitle" idx="3"/>
          </p:nvPr>
        </p:nvSpPr>
        <p:spPr>
          <a:xfrm>
            <a:off x="6031075" y="242742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8"/>
          <p:cNvSpPr txBox="1">
            <a:spLocks noGrp="1"/>
          </p:cNvSpPr>
          <p:nvPr>
            <p:ph type="subTitle" idx="4"/>
          </p:nvPr>
        </p:nvSpPr>
        <p:spPr>
          <a:xfrm>
            <a:off x="937625" y="1478500"/>
            <a:ext cx="2175300" cy="85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19" name="Google Shape;119;p18"/>
          <p:cNvSpPr txBox="1">
            <a:spLocks noGrp="1"/>
          </p:cNvSpPr>
          <p:nvPr>
            <p:ph type="subTitle" idx="5"/>
          </p:nvPr>
        </p:nvSpPr>
        <p:spPr>
          <a:xfrm>
            <a:off x="3484350" y="1478500"/>
            <a:ext cx="2175300" cy="85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20" name="Google Shape;120;p18"/>
          <p:cNvSpPr txBox="1">
            <a:spLocks noGrp="1"/>
          </p:cNvSpPr>
          <p:nvPr>
            <p:ph type="subTitle" idx="6"/>
          </p:nvPr>
        </p:nvSpPr>
        <p:spPr>
          <a:xfrm>
            <a:off x="6031075" y="1478500"/>
            <a:ext cx="2175300" cy="85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1"/>
        <p:cNvGrpSpPr/>
        <p:nvPr/>
      </p:nvGrpSpPr>
      <p:grpSpPr>
        <a:xfrm>
          <a:off x="0" y="0"/>
          <a:ext cx="0" cy="0"/>
          <a:chOff x="0" y="0"/>
          <a:chExt cx="0" cy="0"/>
        </a:xfrm>
      </p:grpSpPr>
      <p:pic>
        <p:nvPicPr>
          <p:cNvPr id="122" name="Google Shape;122;p19"/>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23" name="Google Shape;123;p19"/>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4" name="Google Shape;12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9"/>
          <p:cNvSpPr txBox="1">
            <a:spLocks noGrp="1"/>
          </p:cNvSpPr>
          <p:nvPr>
            <p:ph type="subTitle" idx="1"/>
          </p:nvPr>
        </p:nvSpPr>
        <p:spPr>
          <a:xfrm>
            <a:off x="1274875" y="1306475"/>
            <a:ext cx="2870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2pPr>
            <a:lvl3pPr lvl="2"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3pPr>
            <a:lvl4pPr lvl="3"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4pPr>
            <a:lvl5pPr lvl="4"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5pPr>
            <a:lvl6pPr lvl="5"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6pPr>
            <a:lvl7pPr lvl="6"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7pPr>
            <a:lvl8pPr lvl="7"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8pPr>
            <a:lvl9pPr lvl="8"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9pPr>
          </a:lstStyle>
          <a:p>
            <a:endParaRPr/>
          </a:p>
        </p:txBody>
      </p:sp>
      <p:sp>
        <p:nvSpPr>
          <p:cNvPr id="126" name="Google Shape;126;p19"/>
          <p:cNvSpPr txBox="1">
            <a:spLocks noGrp="1"/>
          </p:cNvSpPr>
          <p:nvPr>
            <p:ph type="subTitle" idx="2"/>
          </p:nvPr>
        </p:nvSpPr>
        <p:spPr>
          <a:xfrm>
            <a:off x="1274877" y="1832375"/>
            <a:ext cx="2870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3"/>
          </p:nvPr>
        </p:nvSpPr>
        <p:spPr>
          <a:xfrm>
            <a:off x="4999025" y="1832375"/>
            <a:ext cx="2870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subTitle" idx="4"/>
          </p:nvPr>
        </p:nvSpPr>
        <p:spPr>
          <a:xfrm>
            <a:off x="1274877" y="3580700"/>
            <a:ext cx="2870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9"/>
          <p:cNvSpPr txBox="1">
            <a:spLocks noGrp="1"/>
          </p:cNvSpPr>
          <p:nvPr>
            <p:ph type="subTitle" idx="5"/>
          </p:nvPr>
        </p:nvSpPr>
        <p:spPr>
          <a:xfrm>
            <a:off x="4999025" y="3580700"/>
            <a:ext cx="2870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9"/>
          <p:cNvSpPr txBox="1">
            <a:spLocks noGrp="1"/>
          </p:cNvSpPr>
          <p:nvPr>
            <p:ph type="subTitle" idx="6"/>
          </p:nvPr>
        </p:nvSpPr>
        <p:spPr>
          <a:xfrm>
            <a:off x="1274875" y="3054800"/>
            <a:ext cx="2870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2pPr>
            <a:lvl3pPr lvl="2"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3pPr>
            <a:lvl4pPr lvl="3"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4pPr>
            <a:lvl5pPr lvl="4"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5pPr>
            <a:lvl6pPr lvl="5"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6pPr>
            <a:lvl7pPr lvl="6"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7pPr>
            <a:lvl8pPr lvl="7"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8pPr>
            <a:lvl9pPr lvl="8"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9pPr>
          </a:lstStyle>
          <a:p>
            <a:endParaRPr/>
          </a:p>
        </p:txBody>
      </p:sp>
      <p:sp>
        <p:nvSpPr>
          <p:cNvPr id="131" name="Google Shape;131;p19"/>
          <p:cNvSpPr txBox="1">
            <a:spLocks noGrp="1"/>
          </p:cNvSpPr>
          <p:nvPr>
            <p:ph type="subTitle" idx="7"/>
          </p:nvPr>
        </p:nvSpPr>
        <p:spPr>
          <a:xfrm>
            <a:off x="4999023" y="1306475"/>
            <a:ext cx="2870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2pPr>
            <a:lvl3pPr lvl="2"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3pPr>
            <a:lvl4pPr lvl="3"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4pPr>
            <a:lvl5pPr lvl="4"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5pPr>
            <a:lvl6pPr lvl="5"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6pPr>
            <a:lvl7pPr lvl="6"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7pPr>
            <a:lvl8pPr lvl="7"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8pPr>
            <a:lvl9pPr lvl="8"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9pPr>
          </a:lstStyle>
          <a:p>
            <a:endParaRPr/>
          </a:p>
        </p:txBody>
      </p:sp>
      <p:sp>
        <p:nvSpPr>
          <p:cNvPr id="132" name="Google Shape;132;p19"/>
          <p:cNvSpPr txBox="1">
            <a:spLocks noGrp="1"/>
          </p:cNvSpPr>
          <p:nvPr>
            <p:ph type="subTitle" idx="8"/>
          </p:nvPr>
        </p:nvSpPr>
        <p:spPr>
          <a:xfrm>
            <a:off x="4999023" y="3054800"/>
            <a:ext cx="2870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2pPr>
            <a:lvl3pPr lvl="2"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3pPr>
            <a:lvl4pPr lvl="3"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4pPr>
            <a:lvl5pPr lvl="4"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5pPr>
            <a:lvl6pPr lvl="5"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6pPr>
            <a:lvl7pPr lvl="6"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7pPr>
            <a:lvl8pPr lvl="7"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8pPr>
            <a:lvl9pPr lvl="8" algn="ctr" rtl="0">
              <a:lnSpc>
                <a:spcPct val="100000"/>
              </a:lnSpc>
              <a:spcBef>
                <a:spcPts val="0"/>
              </a:spcBef>
              <a:spcAft>
                <a:spcPts val="0"/>
              </a:spcAft>
              <a:buClr>
                <a:schemeClr val="dk1"/>
              </a:buClr>
              <a:buSzPts val="2400"/>
              <a:buFont typeface="EB Garamond"/>
              <a:buNone/>
              <a:defRPr sz="2400">
                <a:solidFill>
                  <a:schemeClr val="dk1"/>
                </a:solidFill>
                <a:latin typeface="EB Garamond"/>
                <a:ea typeface="EB Garamond"/>
                <a:cs typeface="EB Garamond"/>
                <a:sym typeface="EB Garamon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35" name="Google Shape;135;p20"/>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0"/>
          <p:cNvSpPr txBox="1">
            <a:spLocks noGrp="1"/>
          </p:cNvSpPr>
          <p:nvPr>
            <p:ph type="subTitle" idx="1"/>
          </p:nvPr>
        </p:nvSpPr>
        <p:spPr>
          <a:xfrm>
            <a:off x="1039825" y="17640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2"/>
          </p:nvPr>
        </p:nvSpPr>
        <p:spPr>
          <a:xfrm>
            <a:off x="3465000" y="17640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3"/>
          </p:nvPr>
        </p:nvSpPr>
        <p:spPr>
          <a:xfrm>
            <a:off x="1039825" y="34943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4"/>
          </p:nvPr>
        </p:nvSpPr>
        <p:spPr>
          <a:xfrm>
            <a:off x="3465000" y="34943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subTitle" idx="5"/>
          </p:nvPr>
        </p:nvSpPr>
        <p:spPr>
          <a:xfrm>
            <a:off x="5890175" y="17640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0"/>
          <p:cNvSpPr txBox="1">
            <a:spLocks noGrp="1"/>
          </p:cNvSpPr>
          <p:nvPr>
            <p:ph type="subTitle" idx="6"/>
          </p:nvPr>
        </p:nvSpPr>
        <p:spPr>
          <a:xfrm>
            <a:off x="5890175" y="3494300"/>
            <a:ext cx="2214000" cy="10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0"/>
          <p:cNvSpPr txBox="1">
            <a:spLocks noGrp="1"/>
          </p:cNvSpPr>
          <p:nvPr>
            <p:ph type="subTitle" idx="7"/>
          </p:nvPr>
        </p:nvSpPr>
        <p:spPr>
          <a:xfrm>
            <a:off x="1039825" y="1284450"/>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44" name="Google Shape;144;p20"/>
          <p:cNvSpPr txBox="1">
            <a:spLocks noGrp="1"/>
          </p:cNvSpPr>
          <p:nvPr>
            <p:ph type="subTitle" idx="8"/>
          </p:nvPr>
        </p:nvSpPr>
        <p:spPr>
          <a:xfrm>
            <a:off x="3464998" y="1284450"/>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45" name="Google Shape;145;p20"/>
          <p:cNvSpPr txBox="1">
            <a:spLocks noGrp="1"/>
          </p:cNvSpPr>
          <p:nvPr>
            <p:ph type="subTitle" idx="9"/>
          </p:nvPr>
        </p:nvSpPr>
        <p:spPr>
          <a:xfrm>
            <a:off x="5892177" y="1284450"/>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46" name="Google Shape;146;p20"/>
          <p:cNvSpPr txBox="1">
            <a:spLocks noGrp="1"/>
          </p:cNvSpPr>
          <p:nvPr>
            <p:ph type="subTitle" idx="13"/>
          </p:nvPr>
        </p:nvSpPr>
        <p:spPr>
          <a:xfrm>
            <a:off x="1039825" y="3011599"/>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47" name="Google Shape;147;p20"/>
          <p:cNvSpPr txBox="1">
            <a:spLocks noGrp="1"/>
          </p:cNvSpPr>
          <p:nvPr>
            <p:ph type="subTitle" idx="14"/>
          </p:nvPr>
        </p:nvSpPr>
        <p:spPr>
          <a:xfrm>
            <a:off x="3464998" y="3011599"/>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148" name="Google Shape;148;p20"/>
          <p:cNvSpPr txBox="1">
            <a:spLocks noGrp="1"/>
          </p:cNvSpPr>
          <p:nvPr>
            <p:ph type="subTitle" idx="15"/>
          </p:nvPr>
        </p:nvSpPr>
        <p:spPr>
          <a:xfrm>
            <a:off x="5892177" y="3011599"/>
            <a:ext cx="22119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58" name="Google Shape;158;p22"/>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61" name="Google Shape;161;p23"/>
          <p:cNvSpPr/>
          <p:nvPr/>
        </p:nvSpPr>
        <p:spPr>
          <a:xfrm rot="10800000" flipH="1">
            <a:off x="217050" y="39458"/>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16" name="Google Shape;16;p3"/>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txBox="1">
            <a:spLocks noGrp="1"/>
          </p:cNvSpPr>
          <p:nvPr>
            <p:ph type="title"/>
          </p:nvPr>
        </p:nvSpPr>
        <p:spPr>
          <a:xfrm>
            <a:off x="741118" y="2861875"/>
            <a:ext cx="3830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097431" y="2020075"/>
            <a:ext cx="11175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032275" y="940100"/>
            <a:ext cx="3300000" cy="43185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sp>
        <p:nvSpPr>
          <p:cNvPr id="20" name="Google Shape;20;p3"/>
          <p:cNvSpPr txBox="1"/>
          <p:nvPr/>
        </p:nvSpPr>
        <p:spPr>
          <a:xfrm>
            <a:off x="1127525" y="4710650"/>
            <a:ext cx="305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u="sng">
                <a:solidFill>
                  <a:schemeClr val="dk1"/>
                </a:solidFill>
                <a:latin typeface="Alegreya"/>
                <a:ea typeface="Alegreya"/>
                <a:cs typeface="Alegreya"/>
                <a:sym typeface="Alegreya"/>
                <a:hlinkClick r:id="rId3">
                  <a:extLst>
                    <a:ext uri="{A12FA001-AC4F-418D-AE19-62706E023703}">
                      <ahyp:hlinkClr xmlns:ahyp="http://schemas.microsoft.com/office/drawing/2018/hyperlinkcolor" val="tx"/>
                    </a:ext>
                  </a:extLst>
                </a:hlinkClick>
              </a:rPr>
              <a:t>Illustration by Smart-Servier Medical Art</a:t>
            </a:r>
            <a:endParaRPr sz="1000">
              <a:solidFill>
                <a:schemeClr val="dk1"/>
              </a:solidFill>
              <a:latin typeface="Alegreya"/>
              <a:ea typeface="Alegreya"/>
              <a:cs typeface="Alegreya"/>
              <a:sym typeface="Alegrey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23" name="Google Shape;23;p4"/>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152475"/>
            <a:ext cx="7704000" cy="338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28" name="Google Shape;28;p5"/>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subTitle" idx="1"/>
          </p:nvPr>
        </p:nvSpPr>
        <p:spPr>
          <a:xfrm>
            <a:off x="4935048" y="2421751"/>
            <a:ext cx="2591100" cy="145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1617852" y="2421751"/>
            <a:ext cx="2591100" cy="145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1617850" y="1858575"/>
            <a:ext cx="2591100" cy="47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
        <p:nvSpPr>
          <p:cNvPr id="33" name="Google Shape;33;p5"/>
          <p:cNvSpPr txBox="1">
            <a:spLocks noGrp="1"/>
          </p:cNvSpPr>
          <p:nvPr>
            <p:ph type="subTitle" idx="4"/>
          </p:nvPr>
        </p:nvSpPr>
        <p:spPr>
          <a:xfrm>
            <a:off x="4935046" y="1858575"/>
            <a:ext cx="2591100" cy="47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B Garamond"/>
              <a:buNone/>
              <a:defRPr sz="2400">
                <a:solidFill>
                  <a:schemeClr val="dk1"/>
                </a:solidFill>
                <a:latin typeface="EB Garamond Medium"/>
                <a:ea typeface="EB Garamond Medium"/>
                <a:cs typeface="EB Garamond Medium"/>
                <a:sym typeface="EB Garamond Medium"/>
              </a:defRPr>
            </a:lvl1pPr>
            <a:lvl2pPr lvl="1"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36" name="Google Shape;36;p6"/>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46" name="Google Shape;46;p8"/>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12000"/>
          </a:blip>
          <a:srcRect l="8" t="28251" r="18339" b="2891"/>
          <a:stretch/>
        </p:blipFill>
        <p:spPr>
          <a:xfrm>
            <a:off x="0" y="0"/>
            <a:ext cx="9144000" cy="5143500"/>
          </a:xfrm>
          <a:prstGeom prst="rect">
            <a:avLst/>
          </a:prstGeom>
          <a:noFill/>
          <a:ln>
            <a:noFill/>
          </a:ln>
        </p:spPr>
      </p:pic>
      <p:sp>
        <p:nvSpPr>
          <p:cNvPr id="50" name="Google Shape;50;p9"/>
          <p:cNvSpPr/>
          <p:nvPr/>
        </p:nvSpPr>
        <p:spPr>
          <a:xfrm>
            <a:off x="217050" y="360500"/>
            <a:ext cx="8709900" cy="49212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a:spLocks noGrp="1"/>
          </p:cNvSpPr>
          <p:nvPr>
            <p:ph type="pic" idx="2"/>
          </p:nvPr>
        </p:nvSpPr>
        <p:spPr>
          <a:xfrm>
            <a:off x="-6875" y="0"/>
            <a:ext cx="9144000" cy="5157300"/>
          </a:xfrm>
          <a:prstGeom prst="rect">
            <a:avLst/>
          </a:prstGeom>
          <a:noFill/>
          <a:ln>
            <a:noFill/>
          </a:ln>
        </p:spPr>
      </p:sp>
      <p:sp>
        <p:nvSpPr>
          <p:cNvPr id="55" name="Google Shape;55;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B Garamond"/>
              <a:buNone/>
              <a:defRPr sz="3000" b="1">
                <a:solidFill>
                  <a:schemeClr val="dk1"/>
                </a:solidFill>
                <a:latin typeface="EB Garamond"/>
                <a:ea typeface="EB Garamond"/>
                <a:cs typeface="EB Garamond"/>
                <a:sym typeface="EB Garamon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1pPr>
            <a:lvl2pPr marL="914400" lvl="1"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2pPr>
            <a:lvl3pPr marL="1371600" lvl="2"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3pPr>
            <a:lvl4pPr marL="1828800" lvl="3"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4pPr>
            <a:lvl5pPr marL="2286000" lvl="4"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5pPr>
            <a:lvl6pPr marL="2743200" lvl="5"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6pPr>
            <a:lvl7pPr marL="3200400" lvl="6"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7pPr>
            <a:lvl8pPr marL="3657600" lvl="7"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8pPr>
            <a:lvl9pPr marL="4114800" lvl="8" indent="-304800" rtl="0">
              <a:lnSpc>
                <a:spcPct val="100000"/>
              </a:lnSpc>
              <a:spcBef>
                <a:spcPts val="0"/>
              </a:spcBef>
              <a:spcAft>
                <a:spcPts val="0"/>
              </a:spcAft>
              <a:buClr>
                <a:schemeClr val="dk1"/>
              </a:buClr>
              <a:buSzPts val="1200"/>
              <a:buFont typeface="Alegreya"/>
              <a:buChar char="■"/>
              <a:defRPr sz="1200">
                <a:solidFill>
                  <a:schemeClr val="dk1"/>
                </a:solidFill>
                <a:latin typeface="Alegreya"/>
                <a:ea typeface="Alegreya"/>
                <a:cs typeface="Alegreya"/>
                <a:sym typeface="Alegrey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1" r:id="rId11"/>
    <p:sldLayoutId id="2147483664" r:id="rId12"/>
    <p:sldLayoutId id="2147483665" r:id="rId13"/>
    <p:sldLayoutId id="2147483666"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ctrTitle"/>
          </p:nvPr>
        </p:nvSpPr>
        <p:spPr>
          <a:xfrm>
            <a:off x="704269" y="1414866"/>
            <a:ext cx="7215211" cy="979956"/>
          </a:xfrm>
          <a:prstGeom prst="rect">
            <a:avLst/>
          </a:prstGeom>
        </p:spPr>
        <p:txBody>
          <a:bodyPr spcFirstLastPara="1" wrap="square" lIns="91425" tIns="91425" rIns="91425" bIns="91425" anchor="b" anchorCtr="0">
            <a:noAutofit/>
          </a:bodyPr>
          <a:lstStyle/>
          <a:p>
            <a:pPr lvl="0"/>
            <a:r>
              <a:rPr lang="en-US" sz="2400" b="1" dirty="0"/>
              <a:t>Many-to-Many-Alignment-Learning-for-Histopathology-Image-Classification-using-Vision-Language-Models</a:t>
            </a:r>
            <a:endParaRPr sz="2400" dirty="0"/>
          </a:p>
        </p:txBody>
      </p:sp>
      <p:sp>
        <p:nvSpPr>
          <p:cNvPr id="173" name="Google Shape;173;p27"/>
          <p:cNvSpPr txBox="1">
            <a:spLocks noGrp="1"/>
          </p:cNvSpPr>
          <p:nvPr>
            <p:ph type="subTitle" idx="1"/>
          </p:nvPr>
        </p:nvSpPr>
        <p:spPr>
          <a:xfrm>
            <a:off x="243920" y="2549006"/>
            <a:ext cx="5010300" cy="409500"/>
          </a:xfrm>
          <a:prstGeom prst="rect">
            <a:avLst/>
          </a:prstGeom>
        </p:spPr>
        <p:txBody>
          <a:bodyPr spcFirstLastPara="1" wrap="square" lIns="91425" tIns="91425" rIns="91425" bIns="91425" anchor="t" anchorCtr="0">
            <a:noAutofit/>
          </a:bodyPr>
          <a:lstStyle/>
          <a:p>
            <a:pPr marL="0" lvl="0" indent="0"/>
            <a:r>
              <a:rPr lang="en-US" b="1" dirty="0"/>
              <a:t>SPECIAL TOPICS IN DEEP LEARNING </a:t>
            </a:r>
            <a:br>
              <a:rPr lang="en-US" b="1" dirty="0"/>
            </a:br>
            <a:endParaRPr lang="en-US" b="1" dirty="0"/>
          </a:p>
          <a:p>
            <a:pPr marL="0" lvl="0" indent="0"/>
            <a:r>
              <a:rPr lang="en-US" b="1" dirty="0"/>
              <a:t>ICS 590</a:t>
            </a:r>
          </a:p>
          <a:p>
            <a:pPr marL="0" lvl="0" indent="0"/>
            <a:r>
              <a:rPr lang="en-US" b="1" dirty="0"/>
              <a:t>Dr. Muzammil Behzad</a:t>
            </a:r>
            <a:endParaRPr b="1" dirty="0"/>
          </a:p>
        </p:txBody>
      </p:sp>
      <p:pic>
        <p:nvPicPr>
          <p:cNvPr id="174" name="Google Shape;174;p27"/>
          <p:cNvPicPr preferRelativeResize="0"/>
          <p:nvPr/>
        </p:nvPicPr>
        <p:blipFill rotWithShape="1">
          <a:blip r:embed="rId3">
            <a:alphaModFix/>
          </a:blip>
          <a:srcRect l="14160" t="29473" r="48417" b="46383"/>
          <a:stretch/>
        </p:blipFill>
        <p:spPr>
          <a:xfrm>
            <a:off x="7985450" y="798050"/>
            <a:ext cx="1062600" cy="1035600"/>
          </a:xfrm>
          <a:prstGeom prst="ellipse">
            <a:avLst/>
          </a:prstGeom>
          <a:noFill/>
          <a:ln w="9525" cap="flat" cmpd="sng">
            <a:solidFill>
              <a:schemeClr val="dk1"/>
            </a:solidFill>
            <a:prstDash val="solid"/>
            <a:round/>
            <a:headEnd type="none" w="sm" len="sm"/>
            <a:tailEnd type="none" w="sm" len="sm"/>
          </a:ln>
        </p:spPr>
      </p:pic>
      <p:pic>
        <p:nvPicPr>
          <p:cNvPr id="176" name="Google Shape;176;p27"/>
          <p:cNvPicPr preferRelativeResize="0"/>
          <p:nvPr/>
        </p:nvPicPr>
        <p:blipFill rotWithShape="1">
          <a:blip r:embed="rId3">
            <a:alphaModFix/>
          </a:blip>
          <a:srcRect l="6209" t="21751" r="6209" b="21751"/>
          <a:stretch/>
        </p:blipFill>
        <p:spPr>
          <a:xfrm>
            <a:off x="6488210" y="-14950"/>
            <a:ext cx="1365300" cy="1330800"/>
          </a:xfrm>
          <a:prstGeom prst="ellipse">
            <a:avLst/>
          </a:prstGeom>
          <a:noFill/>
          <a:ln w="9525" cap="flat" cmpd="sng">
            <a:solidFill>
              <a:schemeClr val="dk1"/>
            </a:solidFill>
            <a:prstDash val="solid"/>
            <a:round/>
            <a:headEnd type="none" w="sm" len="sm"/>
            <a:tailEnd type="none" w="sm" len="sm"/>
          </a:ln>
        </p:spPr>
      </p:pic>
      <p:pic>
        <p:nvPicPr>
          <p:cNvPr id="11" name="Picture 10">
            <a:extLst>
              <a:ext uri="{FF2B5EF4-FFF2-40B4-BE49-F238E27FC236}">
                <a16:creationId xmlns:a16="http://schemas.microsoft.com/office/drawing/2014/main" id="{BCF7B011-3F77-1FB6-2081-E6F2D38F42A4}"/>
              </a:ext>
            </a:extLst>
          </p:cNvPr>
          <p:cNvPicPr>
            <a:picLocks noChangeAspect="1"/>
          </p:cNvPicPr>
          <p:nvPr/>
        </p:nvPicPr>
        <p:blipFill>
          <a:blip r:embed="rId4"/>
          <a:stretch>
            <a:fillRect/>
          </a:stretch>
        </p:blipFill>
        <p:spPr>
          <a:xfrm>
            <a:off x="0" y="-14950"/>
            <a:ext cx="1262063" cy="1262063"/>
          </a:xfrm>
          <a:prstGeom prst="rect">
            <a:avLst/>
          </a:prstGeom>
        </p:spPr>
      </p:pic>
      <p:sp>
        <p:nvSpPr>
          <p:cNvPr id="12" name="Google Shape;173;p27">
            <a:extLst>
              <a:ext uri="{FF2B5EF4-FFF2-40B4-BE49-F238E27FC236}">
                <a16:creationId xmlns:a16="http://schemas.microsoft.com/office/drawing/2014/main" id="{763D4C66-BAEF-1C8B-D516-39E7DA02CCEC}"/>
              </a:ext>
            </a:extLst>
          </p:cNvPr>
          <p:cNvSpPr txBox="1">
            <a:spLocks/>
          </p:cNvSpPr>
          <p:nvPr/>
        </p:nvSpPr>
        <p:spPr>
          <a:xfrm>
            <a:off x="4171800" y="3562570"/>
            <a:ext cx="473598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r>
              <a:rPr lang="en-US" b="1" dirty="0"/>
              <a:t>PRESENTED BY</a:t>
            </a:r>
          </a:p>
          <a:p>
            <a:pPr marL="0" indent="0"/>
            <a:endParaRPr lang="en-US" b="1" dirty="0"/>
          </a:p>
          <a:p>
            <a:pPr marL="0" indent="0"/>
            <a:r>
              <a:rPr lang="en-US" b="1" dirty="0"/>
              <a:t>Quratulain Arshad</a:t>
            </a:r>
          </a:p>
          <a:p>
            <a:pPr marL="0" indent="0"/>
            <a:r>
              <a:rPr lang="en-US" dirty="0"/>
              <a:t>g202523250@kfupm.edu.sa</a:t>
            </a:r>
          </a:p>
        </p:txBody>
      </p:sp>
      <p:sp>
        <p:nvSpPr>
          <p:cNvPr id="14" name="Google Shape;172;p27">
            <a:extLst>
              <a:ext uri="{FF2B5EF4-FFF2-40B4-BE49-F238E27FC236}">
                <a16:creationId xmlns:a16="http://schemas.microsoft.com/office/drawing/2014/main" id="{96D6D265-B738-7A7F-0E42-B2C859F4AE61}"/>
              </a:ext>
            </a:extLst>
          </p:cNvPr>
          <p:cNvSpPr txBox="1">
            <a:spLocks/>
          </p:cNvSpPr>
          <p:nvPr/>
        </p:nvSpPr>
        <p:spPr>
          <a:xfrm>
            <a:off x="1807950" y="288450"/>
            <a:ext cx="4830900" cy="12356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EB Garamond"/>
              <a:buNone/>
              <a:defRPr sz="5600" b="0" i="0" u="none" strike="noStrike" cap="none">
                <a:solidFill>
                  <a:schemeClr val="dk1"/>
                </a:solidFill>
                <a:latin typeface="EB Garamond Medium"/>
                <a:ea typeface="EB Garamond Medium"/>
                <a:cs typeface="EB Garamond Medium"/>
                <a:sym typeface="EB Garamond Medium"/>
              </a:defRPr>
            </a:lvl1pPr>
            <a:lvl2pPr marR="0" lvl="1"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0" i="0" u="none" strike="noStrike" cap="none">
                <a:solidFill>
                  <a:srgbClr val="191919"/>
                </a:solidFill>
                <a:latin typeface="Raleway"/>
                <a:ea typeface="Raleway"/>
                <a:cs typeface="Raleway"/>
                <a:sym typeface="Raleway"/>
              </a:defRPr>
            </a:lvl9pPr>
          </a:lstStyle>
          <a:p>
            <a:r>
              <a:rPr lang="en-US" sz="3600" dirty="0"/>
              <a:t>TERM PAPER PRESENTATAION</a:t>
            </a:r>
          </a:p>
        </p:txBody>
      </p:sp>
      <p:sp>
        <p:nvSpPr>
          <p:cNvPr id="15" name="Google Shape;173;p27">
            <a:extLst>
              <a:ext uri="{FF2B5EF4-FFF2-40B4-BE49-F238E27FC236}">
                <a16:creationId xmlns:a16="http://schemas.microsoft.com/office/drawing/2014/main" id="{D0445287-E877-B694-F626-FAB1BB0E14B6}"/>
              </a:ext>
            </a:extLst>
          </p:cNvPr>
          <p:cNvSpPr txBox="1">
            <a:spLocks/>
          </p:cNvSpPr>
          <p:nvPr/>
        </p:nvSpPr>
        <p:spPr>
          <a:xfrm>
            <a:off x="243920" y="4718880"/>
            <a:ext cx="866386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subTitle" idx="4"/>
          </p:nvPr>
        </p:nvSpPr>
        <p:spPr>
          <a:xfrm>
            <a:off x="5910406" y="1859520"/>
            <a:ext cx="25911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How it Works</a:t>
            </a:r>
            <a:endParaRPr dirty="0"/>
          </a:p>
        </p:txBody>
      </p:sp>
      <p:sp>
        <p:nvSpPr>
          <p:cNvPr id="227" name="Google Shape;227;p32"/>
          <p:cNvSpPr txBox="1">
            <a:spLocks noGrp="1"/>
          </p:cNvSpPr>
          <p:nvPr>
            <p:ph type="title"/>
          </p:nvPr>
        </p:nvSpPr>
        <p:spPr>
          <a:xfrm>
            <a:off x="720000" y="2850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Zero Shot Learning</a:t>
            </a:r>
            <a:endParaRPr sz="3200" dirty="0"/>
          </a:p>
        </p:txBody>
      </p:sp>
      <p:sp>
        <p:nvSpPr>
          <p:cNvPr id="228" name="Google Shape;228;p32"/>
          <p:cNvSpPr txBox="1">
            <a:spLocks noGrp="1"/>
          </p:cNvSpPr>
          <p:nvPr>
            <p:ph type="subTitle" idx="1"/>
          </p:nvPr>
        </p:nvSpPr>
        <p:spPr>
          <a:xfrm>
            <a:off x="5234940" y="2401617"/>
            <a:ext cx="3825240" cy="2650443"/>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At inference time you provide text prompts for new, unseen classes.</a:t>
            </a:r>
          </a:p>
          <a:p>
            <a:pPr marL="0" lvl="0" indent="0" algn="l" eaLnBrk="0" fontAlgn="base" hangingPunct="0">
              <a:spcBef>
                <a:spcPct val="0"/>
              </a:spcBef>
              <a:spcAft>
                <a:spcPct val="0"/>
              </a:spcAft>
              <a:buClrTx/>
              <a:buSzTx/>
            </a:pPr>
            <a:endParaRPr lang="en-US" altLang="en-PK" sz="1800" dirty="0">
              <a:solidFill>
                <a:schemeClr val="tx1"/>
              </a:solidFill>
              <a:latin typeface="Alegreya" panose="020B0604020202020204" charset="0"/>
            </a:endParaRPr>
          </a:p>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The model computes similarity between the image embedding and the text embedding.</a:t>
            </a:r>
          </a:p>
          <a:p>
            <a:pPr marL="0" lvl="0" indent="0" algn="l" eaLnBrk="0" fontAlgn="base" hangingPunct="0">
              <a:spcBef>
                <a:spcPct val="0"/>
              </a:spcBef>
              <a:spcAft>
                <a:spcPct val="0"/>
              </a:spcAft>
              <a:buClrTx/>
              <a:buSzTx/>
            </a:pPr>
            <a:endParaRPr lang="en-US" altLang="en-PK" sz="1800" dirty="0">
              <a:solidFill>
                <a:schemeClr val="tx1"/>
              </a:solidFill>
              <a:latin typeface="Alegreya" panose="020B0604020202020204" charset="0"/>
            </a:endParaRPr>
          </a:p>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It predicts the class with the highest similarity score</a:t>
            </a:r>
            <a:endParaRPr sz="1800" dirty="0">
              <a:latin typeface="Alegreya" panose="020B0604020202020204" charset="0"/>
            </a:endParaRPr>
          </a:p>
        </p:txBody>
      </p:sp>
      <p:sp>
        <p:nvSpPr>
          <p:cNvPr id="229" name="Google Shape;229;p32"/>
          <p:cNvSpPr txBox="1">
            <a:spLocks noGrp="1"/>
          </p:cNvSpPr>
          <p:nvPr>
            <p:ph type="subTitle" idx="2"/>
          </p:nvPr>
        </p:nvSpPr>
        <p:spPr>
          <a:xfrm>
            <a:off x="119204" y="1186481"/>
            <a:ext cx="5791202" cy="777480"/>
          </a:xfrm>
          <a:prstGeom prst="rect">
            <a:avLst/>
          </a:prstGeom>
        </p:spPr>
        <p:txBody>
          <a:bodyPr spcFirstLastPara="1" wrap="square" lIns="91425" tIns="91425" rIns="91425" bIns="91425" anchor="t" anchorCtr="0">
            <a:noAutofit/>
          </a:bodyPr>
          <a:lstStyle/>
          <a:p>
            <a:pPr marL="0" lvl="0" indent="0"/>
            <a:r>
              <a:rPr lang="en-US" sz="1800" dirty="0"/>
              <a:t>A learning setup where the model is asked to classify or recognize classes </a:t>
            </a:r>
            <a:r>
              <a:rPr lang="en-US" sz="1800" b="1" dirty="0"/>
              <a:t>that it never saw during training</a:t>
            </a:r>
            <a:r>
              <a:rPr lang="en-US" sz="1800" dirty="0"/>
              <a:t>.</a:t>
            </a:r>
            <a:endParaRPr sz="1800" dirty="0"/>
          </a:p>
        </p:txBody>
      </p:sp>
      <p:sp>
        <p:nvSpPr>
          <p:cNvPr id="230" name="Google Shape;230;p32"/>
          <p:cNvSpPr txBox="1">
            <a:spLocks noGrp="1"/>
          </p:cNvSpPr>
          <p:nvPr>
            <p:ph type="subTitle" idx="3"/>
          </p:nvPr>
        </p:nvSpPr>
        <p:spPr>
          <a:xfrm>
            <a:off x="720000" y="870795"/>
            <a:ext cx="25911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it</a:t>
            </a:r>
            <a:endParaRPr dirty="0"/>
          </a:p>
        </p:txBody>
      </p:sp>
      <p:sp>
        <p:nvSpPr>
          <p:cNvPr id="3" name="Rectangle 2">
            <a:extLst>
              <a:ext uri="{FF2B5EF4-FFF2-40B4-BE49-F238E27FC236}">
                <a16:creationId xmlns:a16="http://schemas.microsoft.com/office/drawing/2014/main" id="{CF358611-4E4A-876A-A6C0-854AD1206505}"/>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a:t>
            </a:r>
          </a:p>
        </p:txBody>
      </p:sp>
      <p:pic>
        <p:nvPicPr>
          <p:cNvPr id="2054" name="Picture 6">
            <a:extLst>
              <a:ext uri="{FF2B5EF4-FFF2-40B4-BE49-F238E27FC236}">
                <a16:creationId xmlns:a16="http://schemas.microsoft.com/office/drawing/2014/main" id="{906A9F50-F6C3-EFD8-6416-03642F908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86" y="2003378"/>
            <a:ext cx="4978854" cy="2946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D608A9F8-12C9-7038-42D1-4C4436C7D974}"/>
            </a:ext>
          </a:extLst>
        </p:cNvPr>
        <p:cNvGrpSpPr/>
        <p:nvPr/>
      </p:nvGrpSpPr>
      <p:grpSpPr>
        <a:xfrm>
          <a:off x="0" y="0"/>
          <a:ext cx="0" cy="0"/>
          <a:chOff x="0" y="0"/>
          <a:chExt cx="0" cy="0"/>
        </a:xfrm>
      </p:grpSpPr>
      <p:sp>
        <p:nvSpPr>
          <p:cNvPr id="226" name="Google Shape;226;p32">
            <a:extLst>
              <a:ext uri="{FF2B5EF4-FFF2-40B4-BE49-F238E27FC236}">
                <a16:creationId xmlns:a16="http://schemas.microsoft.com/office/drawing/2014/main" id="{3D7A8377-FBF4-8594-2F43-C45A0C74B468}"/>
              </a:ext>
            </a:extLst>
          </p:cNvPr>
          <p:cNvSpPr txBox="1">
            <a:spLocks noGrp="1"/>
          </p:cNvSpPr>
          <p:nvPr>
            <p:ph type="subTitle" idx="4"/>
          </p:nvPr>
        </p:nvSpPr>
        <p:spPr>
          <a:xfrm>
            <a:off x="5910406" y="1859520"/>
            <a:ext cx="25911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How it Works</a:t>
            </a:r>
            <a:endParaRPr dirty="0"/>
          </a:p>
        </p:txBody>
      </p:sp>
      <p:sp>
        <p:nvSpPr>
          <p:cNvPr id="227" name="Google Shape;227;p32">
            <a:extLst>
              <a:ext uri="{FF2B5EF4-FFF2-40B4-BE49-F238E27FC236}">
                <a16:creationId xmlns:a16="http://schemas.microsoft.com/office/drawing/2014/main" id="{091707F5-7700-C2A3-20EA-D9EB6BB490AF}"/>
              </a:ext>
            </a:extLst>
          </p:cNvPr>
          <p:cNvSpPr txBox="1">
            <a:spLocks noGrp="1"/>
          </p:cNvSpPr>
          <p:nvPr>
            <p:ph type="title"/>
          </p:nvPr>
        </p:nvSpPr>
        <p:spPr>
          <a:xfrm>
            <a:off x="720000" y="2850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Zero Shot Learning</a:t>
            </a:r>
            <a:endParaRPr sz="3200" dirty="0"/>
          </a:p>
        </p:txBody>
      </p:sp>
      <p:sp>
        <p:nvSpPr>
          <p:cNvPr id="228" name="Google Shape;228;p32">
            <a:extLst>
              <a:ext uri="{FF2B5EF4-FFF2-40B4-BE49-F238E27FC236}">
                <a16:creationId xmlns:a16="http://schemas.microsoft.com/office/drawing/2014/main" id="{4EF02CA7-7B65-4D8B-DCDE-CECEDA507F2A}"/>
              </a:ext>
            </a:extLst>
          </p:cNvPr>
          <p:cNvSpPr txBox="1">
            <a:spLocks noGrp="1"/>
          </p:cNvSpPr>
          <p:nvPr>
            <p:ph type="subTitle" idx="1"/>
          </p:nvPr>
        </p:nvSpPr>
        <p:spPr>
          <a:xfrm>
            <a:off x="5234940" y="2401617"/>
            <a:ext cx="3825240" cy="2650443"/>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At inference time you provide text prompts for new, unseen classes.</a:t>
            </a:r>
          </a:p>
          <a:p>
            <a:pPr marL="0" lvl="0" indent="0" algn="l" eaLnBrk="0" fontAlgn="base" hangingPunct="0">
              <a:spcBef>
                <a:spcPct val="0"/>
              </a:spcBef>
              <a:spcAft>
                <a:spcPct val="0"/>
              </a:spcAft>
              <a:buClrTx/>
              <a:buSzTx/>
            </a:pPr>
            <a:endParaRPr lang="en-US" altLang="en-PK" sz="1800" dirty="0">
              <a:solidFill>
                <a:schemeClr val="tx1"/>
              </a:solidFill>
              <a:latin typeface="Alegreya" panose="020B0604020202020204" charset="0"/>
            </a:endParaRPr>
          </a:p>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The model computes similarity between the image embedding and the text embedding.</a:t>
            </a:r>
          </a:p>
          <a:p>
            <a:pPr marL="0" lvl="0" indent="0" algn="l" eaLnBrk="0" fontAlgn="base" hangingPunct="0">
              <a:spcBef>
                <a:spcPct val="0"/>
              </a:spcBef>
              <a:spcAft>
                <a:spcPct val="0"/>
              </a:spcAft>
              <a:buClrTx/>
              <a:buSzTx/>
            </a:pPr>
            <a:endParaRPr lang="en-US" altLang="en-PK" sz="1800" dirty="0">
              <a:solidFill>
                <a:schemeClr val="tx1"/>
              </a:solidFill>
              <a:latin typeface="Alegreya" panose="020B0604020202020204" charset="0"/>
            </a:endParaRPr>
          </a:p>
          <a:p>
            <a:pPr marL="0" lvl="0" indent="0" algn="l" eaLnBrk="0" fontAlgn="base" hangingPunct="0">
              <a:spcBef>
                <a:spcPct val="0"/>
              </a:spcBef>
              <a:spcAft>
                <a:spcPct val="0"/>
              </a:spcAft>
              <a:buClrTx/>
              <a:buSzTx/>
            </a:pPr>
            <a:r>
              <a:rPr lang="en-PK" altLang="en-PK" sz="1800" dirty="0">
                <a:solidFill>
                  <a:schemeClr val="tx1"/>
                </a:solidFill>
                <a:latin typeface="Alegreya" panose="020B0604020202020204" charset="0"/>
              </a:rPr>
              <a:t>It predicts the class with the highest similarity score</a:t>
            </a:r>
            <a:endParaRPr sz="1800" dirty="0">
              <a:latin typeface="Alegreya" panose="020B0604020202020204" charset="0"/>
            </a:endParaRPr>
          </a:p>
        </p:txBody>
      </p:sp>
      <p:sp>
        <p:nvSpPr>
          <p:cNvPr id="229" name="Google Shape;229;p32">
            <a:extLst>
              <a:ext uri="{FF2B5EF4-FFF2-40B4-BE49-F238E27FC236}">
                <a16:creationId xmlns:a16="http://schemas.microsoft.com/office/drawing/2014/main" id="{C92CC7A8-185F-0476-A187-66E349BDC20D}"/>
              </a:ext>
            </a:extLst>
          </p:cNvPr>
          <p:cNvSpPr txBox="1">
            <a:spLocks noGrp="1"/>
          </p:cNvSpPr>
          <p:nvPr>
            <p:ph type="subTitle" idx="2"/>
          </p:nvPr>
        </p:nvSpPr>
        <p:spPr>
          <a:xfrm>
            <a:off x="119204" y="1186481"/>
            <a:ext cx="5791202" cy="777480"/>
          </a:xfrm>
          <a:prstGeom prst="rect">
            <a:avLst/>
          </a:prstGeom>
        </p:spPr>
        <p:txBody>
          <a:bodyPr spcFirstLastPara="1" wrap="square" lIns="91425" tIns="91425" rIns="91425" bIns="91425" anchor="t" anchorCtr="0">
            <a:noAutofit/>
          </a:bodyPr>
          <a:lstStyle/>
          <a:p>
            <a:pPr marL="0" lvl="0" indent="0"/>
            <a:r>
              <a:rPr lang="en-US" sz="1800" dirty="0"/>
              <a:t>A learning setup where the model is asked to classify or recognize classes </a:t>
            </a:r>
            <a:r>
              <a:rPr lang="en-US" sz="1800" b="1" dirty="0"/>
              <a:t>that it never saw during training</a:t>
            </a:r>
            <a:r>
              <a:rPr lang="en-US" sz="1800" dirty="0"/>
              <a:t>.</a:t>
            </a:r>
            <a:endParaRPr sz="1800" dirty="0"/>
          </a:p>
        </p:txBody>
      </p:sp>
      <p:sp>
        <p:nvSpPr>
          <p:cNvPr id="230" name="Google Shape;230;p32">
            <a:extLst>
              <a:ext uri="{FF2B5EF4-FFF2-40B4-BE49-F238E27FC236}">
                <a16:creationId xmlns:a16="http://schemas.microsoft.com/office/drawing/2014/main" id="{5323AF59-21E1-8976-1099-BC96B1DC9BA2}"/>
              </a:ext>
            </a:extLst>
          </p:cNvPr>
          <p:cNvSpPr txBox="1">
            <a:spLocks noGrp="1"/>
          </p:cNvSpPr>
          <p:nvPr>
            <p:ph type="subTitle" idx="3"/>
          </p:nvPr>
        </p:nvSpPr>
        <p:spPr>
          <a:xfrm>
            <a:off x="720000" y="870795"/>
            <a:ext cx="25911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it</a:t>
            </a:r>
            <a:endParaRPr dirty="0"/>
          </a:p>
        </p:txBody>
      </p:sp>
      <p:sp>
        <p:nvSpPr>
          <p:cNvPr id="3" name="Rectangle 2">
            <a:extLst>
              <a:ext uri="{FF2B5EF4-FFF2-40B4-BE49-F238E27FC236}">
                <a16:creationId xmlns:a16="http://schemas.microsoft.com/office/drawing/2014/main" id="{DBBC9A2A-A4B5-0F6D-A985-C1CC75260841}"/>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a:t>
            </a:r>
          </a:p>
        </p:txBody>
      </p:sp>
      <p:pic>
        <p:nvPicPr>
          <p:cNvPr id="2054" name="Picture 6">
            <a:extLst>
              <a:ext uri="{FF2B5EF4-FFF2-40B4-BE49-F238E27FC236}">
                <a16:creationId xmlns:a16="http://schemas.microsoft.com/office/drawing/2014/main" id="{6B2B1940-5510-5303-5E83-F814F37B8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86" y="2003378"/>
            <a:ext cx="4978854" cy="294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521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559980" y="239285"/>
            <a:ext cx="7704000" cy="587652"/>
          </a:xfrm>
          <a:prstGeom prst="rect">
            <a:avLst/>
          </a:prstGeom>
        </p:spPr>
        <p:txBody>
          <a:bodyPr spcFirstLastPara="1" wrap="square" lIns="91425" tIns="91425" rIns="91425" bIns="91425" anchor="t" anchorCtr="0">
            <a:noAutofit/>
          </a:bodyPr>
          <a:lstStyle/>
          <a:p>
            <a:r>
              <a:rPr lang="en-US" sz="2800" dirty="0"/>
              <a:t>Contrastive Language Image Pretraining (CLIP)</a:t>
            </a:r>
            <a:br>
              <a:rPr lang="en-US" sz="3200" dirty="0"/>
            </a:br>
            <a:endParaRPr dirty="0"/>
          </a:p>
        </p:txBody>
      </p:sp>
      <p:sp>
        <p:nvSpPr>
          <p:cNvPr id="238" name="Google Shape;238;p33"/>
          <p:cNvSpPr txBox="1">
            <a:spLocks noGrp="1"/>
          </p:cNvSpPr>
          <p:nvPr>
            <p:ph type="subTitle" idx="1"/>
          </p:nvPr>
        </p:nvSpPr>
        <p:spPr>
          <a:xfrm>
            <a:off x="246186" y="1255144"/>
            <a:ext cx="2826655" cy="3679551"/>
          </a:xfrm>
          <a:prstGeom prst="rect">
            <a:avLst/>
          </a:prstGeom>
        </p:spPr>
        <p:txBody>
          <a:bodyPr spcFirstLastPara="1" wrap="square" lIns="91425" tIns="91425" rIns="91425" bIns="91425" anchor="t" anchorCtr="0">
            <a:noAutofit/>
          </a:bodyPr>
          <a:lstStyle/>
          <a:p>
            <a:pPr marL="0" lvl="0" indent="0"/>
            <a:r>
              <a:rPr lang="en-US" sz="1400" dirty="0"/>
              <a:t>An advanced AI multimodal model developed by OpenAI and UC Berkeley that combines knowledge of English Language concepts with semantic knowledge of images. </a:t>
            </a:r>
          </a:p>
          <a:p>
            <a:pPr marL="0" lvl="0" indent="0"/>
            <a:endParaRPr lang="en-US" sz="1400" dirty="0"/>
          </a:p>
          <a:p>
            <a:pPr marL="0" lvl="0" indent="0"/>
            <a:r>
              <a:rPr lang="en-US" sz="1400" dirty="0"/>
              <a:t>It has the unique ability to understand and relate both textual descriptions and images</a:t>
            </a:r>
          </a:p>
          <a:p>
            <a:pPr marL="0" lvl="0" indent="0"/>
            <a:endParaRPr lang="en-US" sz="1400" dirty="0"/>
          </a:p>
          <a:p>
            <a:pPr marL="0" lvl="0" indent="0"/>
            <a:r>
              <a:rPr lang="en-US" sz="1400" dirty="0"/>
              <a:t>It is first trained on many image–text pairs to compare correct vs incorrect matches, so that it learns a shared understanding of language and images.</a:t>
            </a:r>
            <a:endParaRPr sz="1400" dirty="0"/>
          </a:p>
        </p:txBody>
      </p:sp>
      <p:sp>
        <p:nvSpPr>
          <p:cNvPr id="14" name="TextBox 13">
            <a:extLst>
              <a:ext uri="{FF2B5EF4-FFF2-40B4-BE49-F238E27FC236}">
                <a16:creationId xmlns:a16="http://schemas.microsoft.com/office/drawing/2014/main" id="{7A7B9130-2F20-B97B-98CC-37A2C17B4B1A}"/>
              </a:ext>
            </a:extLst>
          </p:cNvPr>
          <p:cNvSpPr txBox="1"/>
          <p:nvPr/>
        </p:nvSpPr>
        <p:spPr>
          <a:xfrm>
            <a:off x="3538331" y="1540078"/>
            <a:ext cx="4572000" cy="738664"/>
          </a:xfrm>
          <a:prstGeom prst="rect">
            <a:avLst/>
          </a:prstGeom>
          <a:noFill/>
        </p:spPr>
        <p:txBody>
          <a:bodyPr wrap="square">
            <a:spAutoFit/>
          </a:bodyPr>
          <a:lstStyle/>
          <a:p>
            <a:r>
              <a:rPr lang="en-US" dirty="0">
                <a:latin typeface="Alegreya" panose="020B0604020202020204" charset="0"/>
              </a:rPr>
              <a:t>CLIP has:</a:t>
            </a:r>
          </a:p>
          <a:p>
            <a:r>
              <a:rPr lang="en-US" dirty="0">
                <a:latin typeface="Alegreya" panose="020B0604020202020204" charset="0"/>
              </a:rPr>
              <a:t>an image encoder (sees pictures)</a:t>
            </a:r>
          </a:p>
          <a:p>
            <a:r>
              <a:rPr lang="en-US" dirty="0">
                <a:latin typeface="Alegreya" panose="020B0604020202020204" charset="0"/>
              </a:rPr>
              <a:t>a text encoder (reads sentences)</a:t>
            </a:r>
            <a:endParaRPr lang="en-PK" dirty="0">
              <a:latin typeface="Alegreya" panose="020B0604020202020204" charset="0"/>
            </a:endParaRPr>
          </a:p>
        </p:txBody>
      </p:sp>
      <p:pic>
        <p:nvPicPr>
          <p:cNvPr id="16" name="Picture 15">
            <a:extLst>
              <a:ext uri="{FF2B5EF4-FFF2-40B4-BE49-F238E27FC236}">
                <a16:creationId xmlns:a16="http://schemas.microsoft.com/office/drawing/2014/main" id="{124DD913-C3A8-91EE-3561-AFEBB4D8DB38}"/>
              </a:ext>
            </a:extLst>
          </p:cNvPr>
          <p:cNvPicPr>
            <a:picLocks noChangeAspect="1"/>
          </p:cNvPicPr>
          <p:nvPr/>
        </p:nvPicPr>
        <p:blipFill>
          <a:blip r:embed="rId3"/>
          <a:srcRect l="19500" t="43704" r="30500" b="20741"/>
          <a:stretch>
            <a:fillRect/>
          </a:stretch>
        </p:blipFill>
        <p:spPr>
          <a:xfrm>
            <a:off x="3042211" y="2563675"/>
            <a:ext cx="5855603" cy="2423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9ED1DECF-E5F5-0122-2913-921778D04C69}"/>
            </a:ext>
          </a:extLst>
        </p:cNvPr>
        <p:cNvGrpSpPr/>
        <p:nvPr/>
      </p:nvGrpSpPr>
      <p:grpSpPr>
        <a:xfrm>
          <a:off x="0" y="0"/>
          <a:ext cx="0" cy="0"/>
          <a:chOff x="0" y="0"/>
          <a:chExt cx="0" cy="0"/>
        </a:xfrm>
      </p:grpSpPr>
      <p:sp>
        <p:nvSpPr>
          <p:cNvPr id="235" name="Google Shape;235;p33">
            <a:extLst>
              <a:ext uri="{FF2B5EF4-FFF2-40B4-BE49-F238E27FC236}">
                <a16:creationId xmlns:a16="http://schemas.microsoft.com/office/drawing/2014/main" id="{0A32C31D-B6A3-F005-06AA-E27EA5D25748}"/>
              </a:ext>
            </a:extLst>
          </p:cNvPr>
          <p:cNvSpPr txBox="1">
            <a:spLocks noGrp="1"/>
          </p:cNvSpPr>
          <p:nvPr>
            <p:ph type="title"/>
          </p:nvPr>
        </p:nvSpPr>
        <p:spPr>
          <a:xfrm>
            <a:off x="605700" y="2621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CLIP Versions</a:t>
            </a:r>
            <a:endParaRPr dirty="0"/>
          </a:p>
        </p:txBody>
      </p:sp>
      <p:graphicFrame>
        <p:nvGraphicFramePr>
          <p:cNvPr id="6" name="Table 5">
            <a:extLst>
              <a:ext uri="{FF2B5EF4-FFF2-40B4-BE49-F238E27FC236}">
                <a16:creationId xmlns:a16="http://schemas.microsoft.com/office/drawing/2014/main" id="{A382C40D-E16C-FF5D-DD71-10264595DFBF}"/>
              </a:ext>
            </a:extLst>
          </p:cNvPr>
          <p:cNvGraphicFramePr>
            <a:graphicFrameLocks noGrp="1"/>
          </p:cNvGraphicFramePr>
          <p:nvPr>
            <p:extLst>
              <p:ext uri="{D42A27DB-BD31-4B8C-83A1-F6EECF244321}">
                <p14:modId xmlns:p14="http://schemas.microsoft.com/office/powerpoint/2010/main" val="1168219677"/>
              </p:ext>
            </p:extLst>
          </p:nvPr>
        </p:nvGraphicFramePr>
        <p:xfrm>
          <a:off x="355820" y="834845"/>
          <a:ext cx="8579459" cy="3416299"/>
        </p:xfrm>
        <a:graphic>
          <a:graphicData uri="http://schemas.openxmlformats.org/drawingml/2006/table">
            <a:tbl>
              <a:tblPr/>
              <a:tblGrid>
                <a:gridCol w="818986">
                  <a:extLst>
                    <a:ext uri="{9D8B030D-6E8A-4147-A177-3AD203B41FA5}">
                      <a16:colId xmlns:a16="http://schemas.microsoft.com/office/drawing/2014/main" val="464922474"/>
                    </a:ext>
                  </a:extLst>
                </a:gridCol>
                <a:gridCol w="461175">
                  <a:extLst>
                    <a:ext uri="{9D8B030D-6E8A-4147-A177-3AD203B41FA5}">
                      <a16:colId xmlns:a16="http://schemas.microsoft.com/office/drawing/2014/main" val="1675122341"/>
                    </a:ext>
                  </a:extLst>
                </a:gridCol>
                <a:gridCol w="763325">
                  <a:extLst>
                    <a:ext uri="{9D8B030D-6E8A-4147-A177-3AD203B41FA5}">
                      <a16:colId xmlns:a16="http://schemas.microsoft.com/office/drawing/2014/main" val="829498441"/>
                    </a:ext>
                  </a:extLst>
                </a:gridCol>
                <a:gridCol w="2091194">
                  <a:extLst>
                    <a:ext uri="{9D8B030D-6E8A-4147-A177-3AD203B41FA5}">
                      <a16:colId xmlns:a16="http://schemas.microsoft.com/office/drawing/2014/main" val="1235430017"/>
                    </a:ext>
                  </a:extLst>
                </a:gridCol>
                <a:gridCol w="2146852">
                  <a:extLst>
                    <a:ext uri="{9D8B030D-6E8A-4147-A177-3AD203B41FA5}">
                      <a16:colId xmlns:a16="http://schemas.microsoft.com/office/drawing/2014/main" val="2165634501"/>
                    </a:ext>
                  </a:extLst>
                </a:gridCol>
                <a:gridCol w="2297927">
                  <a:extLst>
                    <a:ext uri="{9D8B030D-6E8A-4147-A177-3AD203B41FA5}">
                      <a16:colId xmlns:a16="http://schemas.microsoft.com/office/drawing/2014/main" val="767779308"/>
                    </a:ext>
                  </a:extLst>
                </a:gridCol>
              </a:tblGrid>
              <a:tr h="293875">
                <a:tc>
                  <a:txBody>
                    <a:bodyPr/>
                    <a:lstStyle/>
                    <a:p>
                      <a:pPr algn="ctr">
                        <a:buNone/>
                      </a:pPr>
                      <a:r>
                        <a:rPr lang="en-US" sz="1000" b="1" dirty="0">
                          <a:latin typeface="Alegreya" panose="020B0604020202020204" charset="0"/>
                        </a:rPr>
                        <a:t>Model</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buNone/>
                      </a:pPr>
                      <a:r>
                        <a:rPr lang="en-US" sz="1000" b="1" dirty="0">
                          <a:latin typeface="Alegreya" panose="020B0604020202020204" charset="0"/>
                        </a:rPr>
                        <a:t>Year</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buNone/>
                      </a:pPr>
                      <a:r>
                        <a:rPr lang="en-US" sz="1000" b="1" dirty="0">
                          <a:latin typeface="Alegreya" panose="020B0604020202020204" charset="0"/>
                        </a:rPr>
                        <a:t>Backbone</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buNone/>
                      </a:pPr>
                      <a:r>
                        <a:rPr lang="en-US" sz="1000" b="1" dirty="0">
                          <a:latin typeface="Alegreya" panose="020B0604020202020204" charset="0"/>
                        </a:rPr>
                        <a:t>Training Data</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buNone/>
                      </a:pPr>
                      <a:r>
                        <a:rPr lang="en-US" sz="1000" b="1" dirty="0">
                          <a:latin typeface="Alegreya" panose="020B0604020202020204" charset="0"/>
                        </a:rPr>
                        <a:t>Goal / Improvement</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buNone/>
                      </a:pPr>
                      <a:r>
                        <a:rPr lang="en-US" sz="1000" b="1" dirty="0">
                          <a:latin typeface="Alegreya" panose="020B0604020202020204" charset="0"/>
                        </a:rPr>
                        <a:t>Key Strengths</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4017598159"/>
                  </a:ext>
                </a:extLst>
              </a:tr>
              <a:tr h="465302">
                <a:tc>
                  <a:txBody>
                    <a:bodyPr/>
                    <a:lstStyle/>
                    <a:p>
                      <a:pPr algn="ctr">
                        <a:buNone/>
                      </a:pPr>
                      <a:r>
                        <a:rPr lang="en-US" sz="1000" b="1" dirty="0">
                          <a:latin typeface="Alegreya" panose="020B0604020202020204" charset="0"/>
                        </a:rPr>
                        <a:t>CLIP (Original)</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dirty="0">
                          <a:latin typeface="Alegreya" panose="020B0604020202020204" charset="0"/>
                        </a:rPr>
                        <a:t>2021</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err="1">
                          <a:latin typeface="Alegreya" panose="020B0604020202020204" charset="0"/>
                        </a:rPr>
                        <a:t>ResNet</a:t>
                      </a:r>
                      <a:r>
                        <a:rPr lang="en-US" sz="1000" dirty="0">
                          <a:latin typeface="Alegreya" panose="020B0604020202020204" charset="0"/>
                        </a:rPr>
                        <a:t> / </a:t>
                      </a:r>
                      <a:r>
                        <a:rPr lang="en-US" sz="1000" dirty="0" err="1">
                          <a:latin typeface="Alegreya" panose="020B0604020202020204" charset="0"/>
                        </a:rPr>
                        <a:t>ViT</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400M image–text pairs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Foundational contrastive vision–language model</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Excellent zero-shot, broad generalization</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8334022"/>
                  </a:ext>
                </a:extLst>
              </a:tr>
              <a:tr h="379589">
                <a:tc>
                  <a:txBody>
                    <a:bodyPr/>
                    <a:lstStyle/>
                    <a:p>
                      <a:pPr algn="ctr">
                        <a:buNone/>
                      </a:pPr>
                      <a:r>
                        <a:rPr lang="en-US" sz="1000" b="1" dirty="0" err="1">
                          <a:latin typeface="Alegreya" panose="020B0604020202020204" charset="0"/>
                        </a:rPr>
                        <a:t>OpenCLIP</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dirty="0">
                          <a:latin typeface="Alegreya" panose="020B0604020202020204" charset="0"/>
                        </a:rPr>
                        <a:t>2022</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ViT (various sizes)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LAION-400M/LAION-2B</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Fully open-source re-implementation</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Scalable, wide model zoo, reproducible</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855588"/>
                  </a:ext>
                </a:extLst>
              </a:tr>
              <a:tr h="379589">
                <a:tc>
                  <a:txBody>
                    <a:bodyPr/>
                    <a:lstStyle/>
                    <a:p>
                      <a:pPr algn="ctr">
                        <a:buNone/>
                      </a:pPr>
                      <a:r>
                        <a:rPr lang="en-US" sz="1000" b="1">
                          <a:latin typeface="Alegreya" panose="020B0604020202020204" charset="0"/>
                        </a:rPr>
                        <a:t>BioCLIP</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a:latin typeface="Alegreya" panose="020B0604020202020204" charset="0"/>
                        </a:rPr>
                        <a:t>2023</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err="1">
                          <a:latin typeface="Alegreya" panose="020B0604020202020204" charset="0"/>
                        </a:rPr>
                        <a:t>ViT</a:t>
                      </a:r>
                      <a:r>
                        <a:rPr lang="en-US" sz="1000" dirty="0">
                          <a:latin typeface="Alegreya" panose="020B0604020202020204" charset="0"/>
                        </a:rPr>
                        <a:t>-B/16</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PMC papers + medical images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Adapts CLIP to biomedical domain</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Better medical text understanding</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348931"/>
                  </a:ext>
                </a:extLst>
              </a:tr>
              <a:tr h="293875">
                <a:tc>
                  <a:txBody>
                    <a:bodyPr/>
                    <a:lstStyle/>
                    <a:p>
                      <a:pPr algn="ctr">
                        <a:buNone/>
                      </a:pPr>
                      <a:r>
                        <a:rPr lang="en-US" sz="1000" b="1">
                          <a:latin typeface="Alegreya" panose="020B0604020202020204" charset="0"/>
                        </a:rPr>
                        <a:t>MedCLIP</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dirty="0">
                          <a:latin typeface="Alegreya" panose="020B0604020202020204" charset="0"/>
                        </a:rPr>
                        <a:t>2022</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ViT-B</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MIMIC-CXR + clinical notes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Medical VL alignment for radiology</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Strong on CXR zero-shot tasks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58028"/>
                  </a:ext>
                </a:extLst>
              </a:tr>
              <a:tr h="379589">
                <a:tc>
                  <a:txBody>
                    <a:bodyPr/>
                    <a:lstStyle/>
                    <a:p>
                      <a:pPr algn="ctr">
                        <a:buNone/>
                      </a:pPr>
                      <a:r>
                        <a:rPr lang="en-US" sz="1000" b="1">
                          <a:latin typeface="Alegreya" panose="020B0604020202020204" charset="0"/>
                        </a:rPr>
                        <a:t>PLIP</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a:latin typeface="Alegreya" panose="020B0604020202020204" charset="0"/>
                        </a:rPr>
                        <a:t>2023</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ViT-L</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1M histopathology image–text pairs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Pathology-specific CLIP</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Best zero-shot WSI patch classification</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8466605"/>
                  </a:ext>
                </a:extLst>
              </a:tr>
              <a:tr h="379589">
                <a:tc>
                  <a:txBody>
                    <a:bodyPr/>
                    <a:lstStyle/>
                    <a:p>
                      <a:pPr algn="ctr">
                        <a:buNone/>
                      </a:pPr>
                      <a:r>
                        <a:rPr lang="en-US" sz="1000" b="1">
                          <a:latin typeface="Alegreya" panose="020B0604020202020204" charset="0"/>
                        </a:rPr>
                        <a:t>BiomedCLIP</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a:latin typeface="Alegreya" panose="020B0604020202020204" charset="0"/>
                        </a:rPr>
                        <a:t>2023</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ViT-L/14</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15M biomedical captions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Large-scale biomedical VL pretraining</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Strong in cross-modality medical tasks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07987"/>
                  </a:ext>
                </a:extLst>
              </a:tr>
              <a:tr h="465302">
                <a:tc>
                  <a:txBody>
                    <a:bodyPr/>
                    <a:lstStyle/>
                    <a:p>
                      <a:pPr algn="ctr">
                        <a:buNone/>
                      </a:pPr>
                      <a:r>
                        <a:rPr lang="en-US" sz="1000" b="1">
                          <a:latin typeface="Alegreya" panose="020B0604020202020204" charset="0"/>
                        </a:rPr>
                        <a:t>CONCH</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a:latin typeface="Alegreya" panose="020B0604020202020204" charset="0"/>
                        </a:rPr>
                        <a:t>2024</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ViT-B</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Multi-magnification histopathology</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Multi-scale VL alignment</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Much better for multi-resolution pathology tasks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7640418"/>
                  </a:ext>
                </a:extLst>
              </a:tr>
              <a:tr h="379589">
                <a:tc>
                  <a:txBody>
                    <a:bodyPr/>
                    <a:lstStyle/>
                    <a:p>
                      <a:pPr algn="ctr">
                        <a:buNone/>
                      </a:pPr>
                      <a:r>
                        <a:rPr lang="en-US" sz="1000" b="1">
                          <a:latin typeface="Alegreya" panose="020B0604020202020204" charset="0"/>
                        </a:rPr>
                        <a:t>CPLIP</a:t>
                      </a:r>
                      <a:endParaRPr lang="en-US" sz="100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PK" sz="1000">
                          <a:latin typeface="Alegreya" panose="020B0604020202020204" charset="0"/>
                        </a:rPr>
                        <a:t>2024</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err="1">
                          <a:latin typeface="Alegreya" panose="020B0604020202020204" charset="0"/>
                        </a:rPr>
                        <a:t>ViT</a:t>
                      </a:r>
                      <a:r>
                        <a:rPr lang="en-US" sz="1000" dirty="0">
                          <a:latin typeface="Alegreya" panose="020B0604020202020204" charset="0"/>
                        </a:rPr>
                        <a:t>-L</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a:latin typeface="Alegreya" panose="020B0604020202020204" charset="0"/>
                        </a:rPr>
                        <a:t>5M histopathology prompt bags</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b="1" dirty="0">
                          <a:latin typeface="Alegreya" panose="020B0604020202020204" charset="0"/>
                        </a:rPr>
                        <a:t>Many-to-many image–text alignment</a:t>
                      </a:r>
                      <a:endParaRPr lang="en-US" sz="1000" dirty="0">
                        <a:latin typeface="Alegreya" panose="020B0604020202020204" charset="0"/>
                      </a:endParaRP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1000" dirty="0">
                          <a:latin typeface="Alegreya" panose="020B0604020202020204" charset="0"/>
                        </a:rPr>
                        <a:t>State-of-the-art WSI zero-shot classification</a:t>
                      </a:r>
                    </a:p>
                  </a:txBody>
                  <a:tcPr marL="36734" marR="36734" marT="18367" marB="183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2355165"/>
                  </a:ext>
                </a:extLst>
              </a:tr>
            </a:tbl>
          </a:graphicData>
        </a:graphic>
      </p:graphicFrame>
      <p:sp>
        <p:nvSpPr>
          <p:cNvPr id="10" name="TextBox 9">
            <a:extLst>
              <a:ext uri="{FF2B5EF4-FFF2-40B4-BE49-F238E27FC236}">
                <a16:creationId xmlns:a16="http://schemas.microsoft.com/office/drawing/2014/main" id="{A341661B-4FD7-4747-04E5-4D906EE5EC62}"/>
              </a:ext>
            </a:extLst>
          </p:cNvPr>
          <p:cNvSpPr txBox="1"/>
          <p:nvPr/>
        </p:nvSpPr>
        <p:spPr>
          <a:xfrm>
            <a:off x="222636" y="4308655"/>
            <a:ext cx="8760350" cy="353943"/>
          </a:xfrm>
          <a:prstGeom prst="rect">
            <a:avLst/>
          </a:prstGeom>
          <a:noFill/>
          <a:ln w="28575">
            <a:solidFill>
              <a:schemeClr val="accent1">
                <a:lumMod val="75000"/>
              </a:schemeClr>
            </a:solidFill>
          </a:ln>
        </p:spPr>
        <p:txBody>
          <a:bodyPr wrap="square">
            <a:spAutoFit/>
          </a:bodyPr>
          <a:lstStyle/>
          <a:p>
            <a:r>
              <a:rPr lang="en-US" sz="1700" dirty="0">
                <a:solidFill>
                  <a:srgbClr val="7030A0"/>
                </a:solidFill>
                <a:latin typeface="Alegreya" panose="020B0604020202020204" charset="0"/>
              </a:rPr>
              <a:t>CPLIP: Zero-Shot Learning for Histopathology with Comprehensive Vision-Language Alignment</a:t>
            </a:r>
            <a:endParaRPr lang="en-PK" sz="1700" dirty="0">
              <a:solidFill>
                <a:srgbClr val="7030A0"/>
              </a:solidFill>
              <a:latin typeface="Alegreya" panose="020B0604020202020204" charset="0"/>
            </a:endParaRPr>
          </a:p>
        </p:txBody>
      </p:sp>
      <p:sp>
        <p:nvSpPr>
          <p:cNvPr id="12" name="TextBox 11">
            <a:extLst>
              <a:ext uri="{FF2B5EF4-FFF2-40B4-BE49-F238E27FC236}">
                <a16:creationId xmlns:a16="http://schemas.microsoft.com/office/drawing/2014/main" id="{88415C89-4FB0-484D-7F13-5D6CB458BEDC}"/>
              </a:ext>
            </a:extLst>
          </p:cNvPr>
          <p:cNvSpPr txBox="1"/>
          <p:nvPr/>
        </p:nvSpPr>
        <p:spPr>
          <a:xfrm>
            <a:off x="2171699" y="4727466"/>
            <a:ext cx="5437699" cy="307777"/>
          </a:xfrm>
          <a:prstGeom prst="rect">
            <a:avLst/>
          </a:prstGeom>
          <a:noFill/>
        </p:spPr>
        <p:txBody>
          <a:bodyPr wrap="square">
            <a:spAutoFit/>
          </a:bodyPr>
          <a:lstStyle/>
          <a:p>
            <a:r>
              <a:rPr lang="en-US" b="1" i="0" dirty="0">
                <a:solidFill>
                  <a:srgbClr val="767676"/>
                </a:solidFill>
                <a:effectLst/>
                <a:latin typeface="Alegreya" panose="020B0604020202020204" charset="0"/>
              </a:rPr>
              <a:t>Computer Vision and Pattern Recognition</a:t>
            </a:r>
            <a:r>
              <a:rPr lang="en-US" b="1" i="0" dirty="0">
                <a:solidFill>
                  <a:srgbClr val="474747"/>
                </a:solidFill>
                <a:effectLst/>
                <a:latin typeface="Alegreya" panose="020B0604020202020204" charset="0"/>
              </a:rPr>
              <a:t> Conference (CVPR) 2024</a:t>
            </a:r>
            <a:endParaRPr lang="en-PK" b="1" dirty="0">
              <a:latin typeface="Alegreya" panose="020B0604020202020204" charset="0"/>
            </a:endParaRPr>
          </a:p>
        </p:txBody>
      </p:sp>
    </p:spTree>
    <p:extLst>
      <p:ext uri="{BB962C8B-B14F-4D97-AF65-F5344CB8AC3E}">
        <p14:creationId xmlns:p14="http://schemas.microsoft.com/office/powerpoint/2010/main" val="304302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BDC68E70-D9CA-7B41-6B0F-0C360A7E2C26}"/>
            </a:ext>
          </a:extLst>
        </p:cNvPr>
        <p:cNvGrpSpPr/>
        <p:nvPr/>
      </p:nvGrpSpPr>
      <p:grpSpPr>
        <a:xfrm>
          <a:off x="0" y="0"/>
          <a:ext cx="0" cy="0"/>
          <a:chOff x="0" y="0"/>
          <a:chExt cx="0" cy="0"/>
        </a:xfrm>
      </p:grpSpPr>
      <p:sp>
        <p:nvSpPr>
          <p:cNvPr id="235" name="Google Shape;235;p33">
            <a:extLst>
              <a:ext uri="{FF2B5EF4-FFF2-40B4-BE49-F238E27FC236}">
                <a16:creationId xmlns:a16="http://schemas.microsoft.com/office/drawing/2014/main" id="{5C13D8F8-13E1-3DF7-67AB-4900A984B77D}"/>
              </a:ext>
            </a:extLst>
          </p:cNvPr>
          <p:cNvSpPr txBox="1">
            <a:spLocks noGrp="1"/>
          </p:cNvSpPr>
          <p:nvPr>
            <p:ph type="title"/>
          </p:nvPr>
        </p:nvSpPr>
        <p:spPr>
          <a:xfrm>
            <a:off x="605700" y="262144"/>
            <a:ext cx="7704000" cy="843087"/>
          </a:xfrm>
          <a:prstGeom prst="rect">
            <a:avLst/>
          </a:prstGeom>
        </p:spPr>
        <p:txBody>
          <a:bodyPr spcFirstLastPara="1" wrap="square" lIns="91425" tIns="91425" rIns="91425" bIns="91425" anchor="t" anchorCtr="0">
            <a:noAutofit/>
          </a:bodyPr>
          <a:lstStyle/>
          <a:p>
            <a:r>
              <a:rPr lang="en-US" sz="2400" dirty="0"/>
              <a:t>Comprehensive Pathology Language Image Pre-training (CPLIP) </a:t>
            </a:r>
            <a:br>
              <a:rPr lang="en-US" sz="3200" dirty="0"/>
            </a:br>
            <a:endParaRPr dirty="0"/>
          </a:p>
        </p:txBody>
      </p:sp>
      <p:sp>
        <p:nvSpPr>
          <p:cNvPr id="239" name="Google Shape;239;p33">
            <a:extLst>
              <a:ext uri="{FF2B5EF4-FFF2-40B4-BE49-F238E27FC236}">
                <a16:creationId xmlns:a16="http://schemas.microsoft.com/office/drawing/2014/main" id="{BD08D3AB-42AB-483C-4807-25319407A2C9}"/>
              </a:ext>
            </a:extLst>
          </p:cNvPr>
          <p:cNvSpPr txBox="1">
            <a:spLocks noGrp="1"/>
          </p:cNvSpPr>
          <p:nvPr>
            <p:ph type="subTitle" idx="2"/>
          </p:nvPr>
        </p:nvSpPr>
        <p:spPr>
          <a:xfrm>
            <a:off x="144780" y="1206403"/>
            <a:ext cx="3169920" cy="3674953"/>
          </a:xfrm>
          <a:prstGeom prst="rect">
            <a:avLst/>
          </a:prstGeom>
        </p:spPr>
        <p:txBody>
          <a:bodyPr spcFirstLastPara="1" wrap="square" lIns="91425" tIns="91425" rIns="91425" bIns="91425" anchor="t" anchorCtr="0">
            <a:noAutofit/>
          </a:bodyPr>
          <a:lstStyle/>
          <a:p>
            <a:pPr marL="0" lvl="0" indent="0"/>
            <a:r>
              <a:rPr lang="en-PK" altLang="en-PK" sz="1400" dirty="0">
                <a:solidFill>
                  <a:schemeClr val="tx1"/>
                </a:solidFill>
                <a:latin typeface="Alegreya" panose="020B0604020202020204" charset="0"/>
              </a:rPr>
              <a:t>Designed specifically for </a:t>
            </a:r>
            <a:r>
              <a:rPr lang="en-PK" altLang="en-PK" sz="1400" b="1" dirty="0">
                <a:solidFill>
                  <a:schemeClr val="tx1"/>
                </a:solidFill>
                <a:latin typeface="Alegreya" panose="020B0604020202020204" charset="0"/>
              </a:rPr>
              <a:t>histopathology images</a:t>
            </a:r>
            <a:r>
              <a:rPr lang="en-PK" altLang="en-PK" sz="1400" dirty="0">
                <a:solidFill>
                  <a:schemeClr val="tx1"/>
                </a:solidFill>
                <a:latin typeface="Alegreya" panose="020B0604020202020204" charset="0"/>
              </a:rPr>
              <a:t>, like whole slide images and patches from tissue biopsies</a:t>
            </a:r>
            <a:endParaRPr lang="en-US" altLang="en-PK" sz="1400" dirty="0">
              <a:solidFill>
                <a:schemeClr val="tx1"/>
              </a:solidFill>
              <a:latin typeface="Alegreya" panose="020B0604020202020204" charset="0"/>
            </a:endParaRPr>
          </a:p>
          <a:p>
            <a:pPr marL="0" indent="0"/>
            <a:endParaRPr lang="en-US" altLang="en-PK" sz="1400" dirty="0">
              <a:solidFill>
                <a:schemeClr val="tx1"/>
              </a:solidFill>
              <a:latin typeface="Alegreya" panose="020B0604020202020204" charset="0"/>
            </a:endParaRPr>
          </a:p>
          <a:p>
            <a:pPr marL="0" indent="0"/>
            <a:r>
              <a:rPr lang="en-PK" altLang="en-PK" sz="1400" dirty="0">
                <a:solidFill>
                  <a:schemeClr val="tx1"/>
                </a:solidFill>
                <a:latin typeface="Alegreya" panose="020B0604020202020204" charset="0"/>
              </a:rPr>
              <a:t>Uses a </a:t>
            </a:r>
            <a:r>
              <a:rPr lang="en-PK" altLang="en-PK" sz="1400" b="1" dirty="0">
                <a:solidFill>
                  <a:schemeClr val="tx1"/>
                </a:solidFill>
                <a:latin typeface="Alegreya" panose="020B0604020202020204" charset="0"/>
              </a:rPr>
              <a:t>pathology specific dictionary</a:t>
            </a:r>
            <a:r>
              <a:rPr lang="en-PK" altLang="en-PK" sz="1400" dirty="0">
                <a:solidFill>
                  <a:schemeClr val="tx1"/>
                </a:solidFill>
                <a:latin typeface="Alegreya" panose="020B0604020202020204" charset="0"/>
              </a:rPr>
              <a:t>, generates pathology style text descriptions with language models, then aligns those descriptions with pathology images.</a:t>
            </a:r>
            <a:endParaRPr lang="en-US" altLang="en-PK" sz="1400" dirty="0">
              <a:solidFill>
                <a:schemeClr val="tx1"/>
              </a:solidFill>
              <a:latin typeface="Alegreya" panose="020B0604020202020204" charset="0"/>
            </a:endParaRPr>
          </a:p>
          <a:p>
            <a:pPr marL="0" indent="0"/>
            <a:endParaRPr lang="en-US" altLang="en-PK" sz="1400" dirty="0">
              <a:solidFill>
                <a:schemeClr val="tx1"/>
              </a:solidFill>
              <a:latin typeface="Alegreya" panose="020B0604020202020204" charset="0"/>
            </a:endParaRPr>
          </a:p>
          <a:p>
            <a:pPr marL="0" indent="0"/>
            <a:r>
              <a:rPr lang="en-PK" altLang="en-PK" sz="1400" dirty="0">
                <a:solidFill>
                  <a:schemeClr val="tx1"/>
                </a:solidFill>
                <a:latin typeface="Alegreya" panose="020B0604020202020204" charset="0"/>
              </a:rPr>
              <a:t>Uses a </a:t>
            </a:r>
            <a:r>
              <a:rPr lang="en-PK" altLang="en-PK" sz="1400" b="1" dirty="0">
                <a:solidFill>
                  <a:schemeClr val="tx1"/>
                </a:solidFill>
                <a:latin typeface="Alegreya" panose="020B0604020202020204" charset="0"/>
              </a:rPr>
              <a:t>many to many contrastive loss</a:t>
            </a:r>
            <a:r>
              <a:rPr lang="en-PK" altLang="en-PK" sz="1400" dirty="0">
                <a:solidFill>
                  <a:schemeClr val="tx1"/>
                </a:solidFill>
                <a:latin typeface="Alegreya" panose="020B0604020202020204" charset="0"/>
              </a:rPr>
              <a:t> instead of simple one image one caption</a:t>
            </a:r>
            <a:endParaRPr lang="en-US" altLang="en-PK" sz="1400" dirty="0">
              <a:solidFill>
                <a:schemeClr val="tx1"/>
              </a:solidFill>
              <a:latin typeface="Alegreya" panose="020B0604020202020204" charset="0"/>
            </a:endParaRPr>
          </a:p>
          <a:p>
            <a:pPr marL="0" indent="0"/>
            <a:endParaRPr lang="en-US" sz="1400" dirty="0">
              <a:solidFill>
                <a:schemeClr val="tx1"/>
              </a:solidFill>
              <a:latin typeface="Alegreya" panose="020B0604020202020204" charset="0"/>
            </a:endParaRPr>
          </a:p>
          <a:p>
            <a:pPr marL="0" indent="0"/>
            <a:r>
              <a:rPr lang="en-US" sz="1400" dirty="0"/>
              <a:t>Better </a:t>
            </a:r>
            <a:r>
              <a:rPr lang="en-US" sz="1400" b="1" dirty="0"/>
              <a:t>zero shot classification and segmentation</a:t>
            </a:r>
            <a:r>
              <a:rPr lang="en-US" sz="1400" dirty="0"/>
              <a:t> in histopathology, more interpretable for pathologists</a:t>
            </a:r>
            <a:endParaRPr lang="en-PK" altLang="en-PK" sz="1400" dirty="0">
              <a:solidFill>
                <a:schemeClr val="tx1"/>
              </a:solidFill>
              <a:latin typeface="Alegreya" panose="020B0604020202020204" charset="0"/>
            </a:endParaRPr>
          </a:p>
          <a:p>
            <a:pPr marL="0" indent="0"/>
            <a:endParaRPr lang="en-PK" altLang="en-PK" dirty="0">
              <a:solidFill>
                <a:schemeClr val="tx1"/>
              </a:solidFill>
              <a:latin typeface="Arial" panose="020B0604020202020204" pitchFamily="34" charset="0"/>
            </a:endParaRPr>
          </a:p>
          <a:p>
            <a:pPr marL="0" lvl="0" indent="0"/>
            <a:endParaRPr lang="en-US" altLang="en-PK" dirty="0">
              <a:solidFill>
                <a:schemeClr val="tx1"/>
              </a:solidFill>
              <a:latin typeface="Arial" panose="020B0604020202020204" pitchFamily="34" charset="0"/>
            </a:endParaRPr>
          </a:p>
          <a:p>
            <a:pPr marL="0" lvl="0" indent="0"/>
            <a:endParaRPr lang="en-US" dirty="0">
              <a:solidFill>
                <a:schemeClr val="tx1"/>
              </a:solidFill>
              <a:latin typeface="Arial" panose="020B0604020202020204" pitchFamily="34" charset="0"/>
            </a:endParaRPr>
          </a:p>
          <a:p>
            <a:pPr marL="0" lvl="0" indent="0"/>
            <a:endParaRPr dirty="0"/>
          </a:p>
        </p:txBody>
      </p:sp>
      <p:pic>
        <p:nvPicPr>
          <p:cNvPr id="3" name="Picture 2">
            <a:extLst>
              <a:ext uri="{FF2B5EF4-FFF2-40B4-BE49-F238E27FC236}">
                <a16:creationId xmlns:a16="http://schemas.microsoft.com/office/drawing/2014/main" id="{2F3206DC-3A30-AAC0-9B20-90271DD8DEA9}"/>
              </a:ext>
            </a:extLst>
          </p:cNvPr>
          <p:cNvPicPr>
            <a:picLocks noChangeAspect="1"/>
          </p:cNvPicPr>
          <p:nvPr/>
        </p:nvPicPr>
        <p:blipFill>
          <a:blip r:embed="rId3"/>
          <a:srcRect l="8667" t="22815" r="12916" b="6222"/>
          <a:stretch>
            <a:fillRect/>
          </a:stretch>
        </p:blipFill>
        <p:spPr>
          <a:xfrm>
            <a:off x="3314700" y="1547192"/>
            <a:ext cx="5829300" cy="2967306"/>
          </a:xfrm>
          <a:prstGeom prst="rect">
            <a:avLst/>
          </a:prstGeom>
        </p:spPr>
      </p:pic>
    </p:spTree>
    <p:extLst>
      <p:ext uri="{BB962C8B-B14F-4D97-AF65-F5344CB8AC3E}">
        <p14:creationId xmlns:p14="http://schemas.microsoft.com/office/powerpoint/2010/main" val="331286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0D1220DE-E461-BB09-A68C-38E664A8A792}"/>
            </a:ext>
          </a:extLst>
        </p:cNvPr>
        <p:cNvGrpSpPr/>
        <p:nvPr/>
      </p:nvGrpSpPr>
      <p:grpSpPr>
        <a:xfrm>
          <a:off x="0" y="0"/>
          <a:ext cx="0" cy="0"/>
          <a:chOff x="0" y="0"/>
          <a:chExt cx="0" cy="0"/>
        </a:xfrm>
      </p:grpSpPr>
      <p:sp>
        <p:nvSpPr>
          <p:cNvPr id="210" name="Google Shape;210;p30">
            <a:extLst>
              <a:ext uri="{FF2B5EF4-FFF2-40B4-BE49-F238E27FC236}">
                <a16:creationId xmlns:a16="http://schemas.microsoft.com/office/drawing/2014/main" id="{3054F125-83A0-4939-B30D-D9BD17D09EF6}"/>
              </a:ext>
            </a:extLst>
          </p:cNvPr>
          <p:cNvSpPr txBox="1">
            <a:spLocks noGrp="1"/>
          </p:cNvSpPr>
          <p:nvPr>
            <p:ph type="title"/>
          </p:nvPr>
        </p:nvSpPr>
        <p:spPr>
          <a:xfrm>
            <a:off x="741118" y="2861874"/>
            <a:ext cx="3830100" cy="1496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211" name="Google Shape;211;p30">
            <a:extLst>
              <a:ext uri="{FF2B5EF4-FFF2-40B4-BE49-F238E27FC236}">
                <a16:creationId xmlns:a16="http://schemas.microsoft.com/office/drawing/2014/main" id="{61872442-54DC-C32F-A1E0-9EBF8EAD7E50}"/>
              </a:ext>
            </a:extLst>
          </p:cNvPr>
          <p:cNvSpPr txBox="1">
            <a:spLocks noGrp="1"/>
          </p:cNvSpPr>
          <p:nvPr>
            <p:ph type="title" idx="2"/>
          </p:nvPr>
        </p:nvSpPr>
        <p:spPr>
          <a:xfrm>
            <a:off x="2097431" y="2020075"/>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212" name="Google Shape;212;p30">
            <a:extLst>
              <a:ext uri="{FF2B5EF4-FFF2-40B4-BE49-F238E27FC236}">
                <a16:creationId xmlns:a16="http://schemas.microsoft.com/office/drawing/2014/main" id="{CD3E8C0D-D49A-6479-B77F-9AD671968AB5}"/>
              </a:ext>
            </a:extLst>
          </p:cNvPr>
          <p:cNvPicPr preferRelativeResize="0">
            <a:picLocks noGrp="1"/>
          </p:cNvPicPr>
          <p:nvPr>
            <p:ph type="pic" idx="3"/>
          </p:nvPr>
        </p:nvPicPr>
        <p:blipFill rotWithShape="1">
          <a:blip r:embed="rId3">
            <a:alphaModFix/>
          </a:blip>
          <a:srcRect l="2824" r="6644" b="15368"/>
          <a:stretch/>
        </p:blipFill>
        <p:spPr>
          <a:xfrm>
            <a:off x="5032275" y="940100"/>
            <a:ext cx="3300000" cy="4318500"/>
          </a:xfrm>
          <a:prstGeom prst="round2SameRect">
            <a:avLst>
              <a:gd name="adj1" fmla="val 26603"/>
              <a:gd name="adj2" fmla="val 0"/>
            </a:avLst>
          </a:prstGeom>
        </p:spPr>
      </p:pic>
      <p:pic>
        <p:nvPicPr>
          <p:cNvPr id="213" name="Google Shape;213;p30">
            <a:extLst>
              <a:ext uri="{FF2B5EF4-FFF2-40B4-BE49-F238E27FC236}">
                <a16:creationId xmlns:a16="http://schemas.microsoft.com/office/drawing/2014/main" id="{408693AC-72E8-2CE0-AF9B-7033CC130380}"/>
              </a:ext>
            </a:extLst>
          </p:cNvPr>
          <p:cNvPicPr preferRelativeResize="0"/>
          <p:nvPr/>
        </p:nvPicPr>
        <p:blipFill rotWithShape="1">
          <a:blip r:embed="rId4">
            <a:alphaModFix/>
          </a:blip>
          <a:srcRect l="38137" t="5936" r="24440" b="69920"/>
          <a:stretch/>
        </p:blipFill>
        <p:spPr>
          <a:xfrm>
            <a:off x="4657800" y="789600"/>
            <a:ext cx="1062600" cy="1035600"/>
          </a:xfrm>
          <a:prstGeom prst="ellipse">
            <a:avLst/>
          </a:prstGeom>
          <a:noFill/>
          <a:ln w="9525" cap="flat" cmpd="sng">
            <a:solidFill>
              <a:schemeClr val="dk1"/>
            </a:solidFill>
            <a:prstDash val="solid"/>
            <a:round/>
            <a:headEnd type="none" w="sm" len="sm"/>
            <a:tailEnd type="none" w="sm" len="sm"/>
          </a:ln>
        </p:spPr>
      </p:pic>
      <p:sp>
        <p:nvSpPr>
          <p:cNvPr id="2" name="Google Shape;173;p27">
            <a:extLst>
              <a:ext uri="{FF2B5EF4-FFF2-40B4-BE49-F238E27FC236}">
                <a16:creationId xmlns:a16="http://schemas.microsoft.com/office/drawing/2014/main" id="{C1B98ED9-E52C-21BF-88D3-AF5D66C6B6A0}"/>
              </a:ext>
            </a:extLst>
          </p:cNvPr>
          <p:cNvSpPr txBox="1">
            <a:spLocks/>
          </p:cNvSpPr>
          <p:nvPr/>
        </p:nvSpPr>
        <p:spPr>
          <a:xfrm>
            <a:off x="243920" y="4718880"/>
            <a:ext cx="468622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
        <p:nvSpPr>
          <p:cNvPr id="3" name="Google Shape;173;p27">
            <a:extLst>
              <a:ext uri="{FF2B5EF4-FFF2-40B4-BE49-F238E27FC236}">
                <a16:creationId xmlns:a16="http://schemas.microsoft.com/office/drawing/2014/main" id="{9B7E4359-3861-6B5F-513C-EAD034C10EFA}"/>
              </a:ext>
            </a:extLst>
          </p:cNvPr>
          <p:cNvSpPr txBox="1">
            <a:spLocks/>
          </p:cNvSpPr>
          <p:nvPr/>
        </p:nvSpPr>
        <p:spPr>
          <a:xfrm>
            <a:off x="228680" y="4718880"/>
            <a:ext cx="4788355"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extLst>
      <p:ext uri="{BB962C8B-B14F-4D97-AF65-F5344CB8AC3E}">
        <p14:creationId xmlns:p14="http://schemas.microsoft.com/office/powerpoint/2010/main" val="396879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526BBA3C-CA19-25AE-C803-6EC69CBDE6A2}"/>
            </a:ext>
          </a:extLst>
        </p:cNvPr>
        <p:cNvGrpSpPr/>
        <p:nvPr/>
      </p:nvGrpSpPr>
      <p:grpSpPr>
        <a:xfrm>
          <a:off x="0" y="0"/>
          <a:ext cx="0" cy="0"/>
          <a:chOff x="0" y="0"/>
          <a:chExt cx="0" cy="0"/>
        </a:xfrm>
      </p:grpSpPr>
      <p:sp>
        <p:nvSpPr>
          <p:cNvPr id="247" name="Google Shape;247;p34">
            <a:extLst>
              <a:ext uri="{FF2B5EF4-FFF2-40B4-BE49-F238E27FC236}">
                <a16:creationId xmlns:a16="http://schemas.microsoft.com/office/drawing/2014/main" id="{460EF691-1CA1-3151-C2EE-D8590580EF62}"/>
              </a:ext>
            </a:extLst>
          </p:cNvPr>
          <p:cNvSpPr txBox="1">
            <a:spLocks noGrp="1"/>
          </p:cNvSpPr>
          <p:nvPr>
            <p:ph type="subTitle" idx="3"/>
          </p:nvPr>
        </p:nvSpPr>
        <p:spPr>
          <a:xfrm>
            <a:off x="392340" y="1245634"/>
            <a:ext cx="8200685" cy="4492225"/>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Ø"/>
            </a:pPr>
            <a:r>
              <a:rPr lang="en-US" sz="1600" dirty="0"/>
              <a:t>Despite the rapid progress of vision-language models in computational pathology, significant challenges remain before zero-shot histopathology becomes a reliable clinical tool. One major limitation concerns modality alignment, as most current methods rely on one-to-one alignment between an image patch and a single text prompt. This does not adequately reflect the inherently multi-scale and multi-semantic nature of pathology images, which can encode morphology, disease etiology, grading indicators, and contextual tissue organization. </a:t>
            </a:r>
          </a:p>
          <a:p>
            <a:pPr marL="285750" lvl="0" indent="-285750">
              <a:buFont typeface="Wingdings" panose="05000000000000000000" pitchFamily="2" charset="2"/>
              <a:buChar char="Ø"/>
            </a:pPr>
            <a:endParaRPr lang="en-US" sz="1600" dirty="0"/>
          </a:p>
          <a:p>
            <a:pPr marL="285750" lvl="0" indent="-285750">
              <a:buFont typeface="Wingdings" panose="05000000000000000000" pitchFamily="2" charset="2"/>
              <a:buChar char="Ø"/>
            </a:pPr>
            <a:endParaRPr lang="en-US" sz="1600" dirty="0"/>
          </a:p>
          <a:p>
            <a:pPr marL="285750" lvl="0" indent="-285750">
              <a:buFont typeface="Wingdings" panose="05000000000000000000" pitchFamily="2" charset="2"/>
              <a:buChar char="Ø"/>
            </a:pPr>
            <a:r>
              <a:rPr lang="en-US" sz="1600" dirty="0"/>
              <a:t>A second challenge is dataset heterogeneity and domain shift. Whole slide images vary widely due to differences in staining protocols, scanners, magnification, and institution-specific workflows. As a result, vision-language models trained on one dataset frequently underperform on external data, especially for unseen disease categories or rare cancer presentations</a:t>
            </a:r>
            <a:endParaRPr sz="1600" dirty="0"/>
          </a:p>
        </p:txBody>
      </p:sp>
      <p:sp>
        <p:nvSpPr>
          <p:cNvPr id="250" name="Google Shape;250;p34">
            <a:extLst>
              <a:ext uri="{FF2B5EF4-FFF2-40B4-BE49-F238E27FC236}">
                <a16:creationId xmlns:a16="http://schemas.microsoft.com/office/drawing/2014/main" id="{E9FC96E1-F0E3-079A-5594-3B96EDDDAB8B}"/>
              </a:ext>
            </a:extLst>
          </p:cNvPr>
          <p:cNvSpPr txBox="1">
            <a:spLocks noGrp="1"/>
          </p:cNvSpPr>
          <p:nvPr>
            <p:ph type="title"/>
          </p:nvPr>
        </p:nvSpPr>
        <p:spPr>
          <a:xfrm>
            <a:off x="720000" y="231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a:t>
            </a:r>
            <a:endParaRPr dirty="0"/>
          </a:p>
        </p:txBody>
      </p:sp>
    </p:spTree>
    <p:extLst>
      <p:ext uri="{BB962C8B-B14F-4D97-AF65-F5344CB8AC3E}">
        <p14:creationId xmlns:p14="http://schemas.microsoft.com/office/powerpoint/2010/main" val="402402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70A8663C-F884-F066-21A1-82ED94384A55}"/>
            </a:ext>
          </a:extLst>
        </p:cNvPr>
        <p:cNvGrpSpPr/>
        <p:nvPr/>
      </p:nvGrpSpPr>
      <p:grpSpPr>
        <a:xfrm>
          <a:off x="0" y="0"/>
          <a:ext cx="0" cy="0"/>
          <a:chOff x="0" y="0"/>
          <a:chExt cx="0" cy="0"/>
        </a:xfrm>
      </p:grpSpPr>
      <p:sp>
        <p:nvSpPr>
          <p:cNvPr id="210" name="Google Shape;210;p30">
            <a:extLst>
              <a:ext uri="{FF2B5EF4-FFF2-40B4-BE49-F238E27FC236}">
                <a16:creationId xmlns:a16="http://schemas.microsoft.com/office/drawing/2014/main" id="{D7936973-A2DE-5A02-8D03-8AF7B8018628}"/>
              </a:ext>
            </a:extLst>
          </p:cNvPr>
          <p:cNvSpPr txBox="1">
            <a:spLocks noGrp="1"/>
          </p:cNvSpPr>
          <p:nvPr>
            <p:ph type="title"/>
          </p:nvPr>
        </p:nvSpPr>
        <p:spPr>
          <a:xfrm>
            <a:off x="741118" y="2861874"/>
            <a:ext cx="3830100" cy="1496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Methodology</a:t>
            </a:r>
            <a:endParaRPr dirty="0"/>
          </a:p>
        </p:txBody>
      </p:sp>
      <p:sp>
        <p:nvSpPr>
          <p:cNvPr id="211" name="Google Shape;211;p30">
            <a:extLst>
              <a:ext uri="{FF2B5EF4-FFF2-40B4-BE49-F238E27FC236}">
                <a16:creationId xmlns:a16="http://schemas.microsoft.com/office/drawing/2014/main" id="{A5E9EA1F-1D32-1C65-6385-7A0E391256C3}"/>
              </a:ext>
            </a:extLst>
          </p:cNvPr>
          <p:cNvSpPr txBox="1">
            <a:spLocks noGrp="1"/>
          </p:cNvSpPr>
          <p:nvPr>
            <p:ph type="title" idx="2"/>
          </p:nvPr>
        </p:nvSpPr>
        <p:spPr>
          <a:xfrm>
            <a:off x="2097431" y="2020075"/>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212" name="Google Shape;212;p30">
            <a:extLst>
              <a:ext uri="{FF2B5EF4-FFF2-40B4-BE49-F238E27FC236}">
                <a16:creationId xmlns:a16="http://schemas.microsoft.com/office/drawing/2014/main" id="{B6D56D91-CEFD-B176-3910-D89435BA0D8B}"/>
              </a:ext>
            </a:extLst>
          </p:cNvPr>
          <p:cNvPicPr preferRelativeResize="0">
            <a:picLocks noGrp="1"/>
          </p:cNvPicPr>
          <p:nvPr>
            <p:ph type="pic" idx="3"/>
          </p:nvPr>
        </p:nvPicPr>
        <p:blipFill rotWithShape="1">
          <a:blip r:embed="rId3">
            <a:alphaModFix/>
          </a:blip>
          <a:srcRect l="2824" r="6644" b="15368"/>
          <a:stretch/>
        </p:blipFill>
        <p:spPr>
          <a:xfrm>
            <a:off x="5032275" y="940100"/>
            <a:ext cx="3300000" cy="4318500"/>
          </a:xfrm>
          <a:prstGeom prst="round2SameRect">
            <a:avLst>
              <a:gd name="adj1" fmla="val 26603"/>
              <a:gd name="adj2" fmla="val 0"/>
            </a:avLst>
          </a:prstGeom>
        </p:spPr>
      </p:pic>
      <p:pic>
        <p:nvPicPr>
          <p:cNvPr id="213" name="Google Shape;213;p30">
            <a:extLst>
              <a:ext uri="{FF2B5EF4-FFF2-40B4-BE49-F238E27FC236}">
                <a16:creationId xmlns:a16="http://schemas.microsoft.com/office/drawing/2014/main" id="{19D66B45-8EE1-2129-962F-C5376C2DBAB9}"/>
              </a:ext>
            </a:extLst>
          </p:cNvPr>
          <p:cNvPicPr preferRelativeResize="0"/>
          <p:nvPr/>
        </p:nvPicPr>
        <p:blipFill rotWithShape="1">
          <a:blip r:embed="rId4">
            <a:alphaModFix/>
          </a:blip>
          <a:srcRect l="38137" t="5936" r="24440" b="69920"/>
          <a:stretch/>
        </p:blipFill>
        <p:spPr>
          <a:xfrm>
            <a:off x="4657800" y="789600"/>
            <a:ext cx="1062600" cy="1035600"/>
          </a:xfrm>
          <a:prstGeom prst="ellipse">
            <a:avLst/>
          </a:prstGeom>
          <a:noFill/>
          <a:ln w="9525" cap="flat" cmpd="sng">
            <a:solidFill>
              <a:schemeClr val="dk1"/>
            </a:solidFill>
            <a:prstDash val="solid"/>
            <a:round/>
            <a:headEnd type="none" w="sm" len="sm"/>
            <a:tailEnd type="none" w="sm" len="sm"/>
          </a:ln>
        </p:spPr>
      </p:pic>
      <p:sp>
        <p:nvSpPr>
          <p:cNvPr id="2" name="Google Shape;173;p27">
            <a:extLst>
              <a:ext uri="{FF2B5EF4-FFF2-40B4-BE49-F238E27FC236}">
                <a16:creationId xmlns:a16="http://schemas.microsoft.com/office/drawing/2014/main" id="{38254090-4B19-9D4E-809B-A81053F03E76}"/>
              </a:ext>
            </a:extLst>
          </p:cNvPr>
          <p:cNvSpPr txBox="1">
            <a:spLocks/>
          </p:cNvSpPr>
          <p:nvPr/>
        </p:nvSpPr>
        <p:spPr>
          <a:xfrm>
            <a:off x="243920" y="4718880"/>
            <a:ext cx="468622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
        <p:nvSpPr>
          <p:cNvPr id="3" name="Google Shape;173;p27">
            <a:extLst>
              <a:ext uri="{FF2B5EF4-FFF2-40B4-BE49-F238E27FC236}">
                <a16:creationId xmlns:a16="http://schemas.microsoft.com/office/drawing/2014/main" id="{8E2F763D-0226-34F5-31B1-FF7F9989B04D}"/>
              </a:ext>
            </a:extLst>
          </p:cNvPr>
          <p:cNvSpPr txBox="1">
            <a:spLocks/>
          </p:cNvSpPr>
          <p:nvPr/>
        </p:nvSpPr>
        <p:spPr>
          <a:xfrm>
            <a:off x="228680" y="4718880"/>
            <a:ext cx="4788355"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extLst>
      <p:ext uri="{BB962C8B-B14F-4D97-AF65-F5344CB8AC3E}">
        <p14:creationId xmlns:p14="http://schemas.microsoft.com/office/powerpoint/2010/main" val="2464229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282744DB-6C95-1E5B-8D61-761C0BB9C34B}"/>
            </a:ext>
          </a:extLst>
        </p:cNvPr>
        <p:cNvGrpSpPr/>
        <p:nvPr/>
      </p:nvGrpSpPr>
      <p:grpSpPr>
        <a:xfrm>
          <a:off x="0" y="0"/>
          <a:ext cx="0" cy="0"/>
          <a:chOff x="0" y="0"/>
          <a:chExt cx="0" cy="0"/>
        </a:xfrm>
      </p:grpSpPr>
      <p:sp>
        <p:nvSpPr>
          <p:cNvPr id="246" name="Google Shape;246;p34">
            <a:extLst>
              <a:ext uri="{FF2B5EF4-FFF2-40B4-BE49-F238E27FC236}">
                <a16:creationId xmlns:a16="http://schemas.microsoft.com/office/drawing/2014/main" id="{9E3DD1AF-E527-D6BC-5117-DA7582556996}"/>
              </a:ext>
            </a:extLst>
          </p:cNvPr>
          <p:cNvSpPr txBox="1">
            <a:spLocks noGrp="1"/>
          </p:cNvSpPr>
          <p:nvPr>
            <p:ph type="subTitle" idx="2"/>
          </p:nvPr>
        </p:nvSpPr>
        <p:spPr>
          <a:xfrm>
            <a:off x="312421" y="1066505"/>
            <a:ext cx="8496300" cy="4092235"/>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Ø"/>
            </a:pPr>
            <a:r>
              <a:rPr lang="en-US" sz="1600" dirty="0"/>
              <a:t>Propose a novel architecture that integrates a pathology-specific vision–language encoder (PLIP) with a general-purpose CLIP model to capture both domain-dependent and generic visual–textual semantics for histopathology image classification.</a:t>
            </a:r>
          </a:p>
          <a:p>
            <a:pPr marL="285750" lvl="0" indent="-285750">
              <a:buFont typeface="Wingdings" panose="05000000000000000000" pitchFamily="2" charset="2"/>
              <a:buChar char="Ø"/>
            </a:pPr>
            <a:endParaRPr lang="en-US" sz="1600" dirty="0"/>
          </a:p>
          <a:p>
            <a:pPr marL="285750" lvl="0" indent="-285750">
              <a:buFont typeface="Wingdings" panose="05000000000000000000" pitchFamily="2" charset="2"/>
              <a:buChar char="Ø"/>
            </a:pPr>
            <a:r>
              <a:rPr lang="en-US" sz="1600" dirty="0"/>
              <a:t>Introduce a new alignment strategy that establishes interactions between multiple visual and textual embeddings, enabling richer semantic correspondence between histological patterns and diagnostic textual concepts. This alignment forms a multi-level similarity matrix that enhances discriminative learning under zero-shot conditions.</a:t>
            </a:r>
          </a:p>
          <a:p>
            <a:pPr marL="285750" lvl="0" indent="-285750">
              <a:buFont typeface="Wingdings" panose="05000000000000000000" pitchFamily="2" charset="2"/>
              <a:buChar char="Ø"/>
            </a:pPr>
            <a:endParaRPr lang="en-US" sz="1600" dirty="0"/>
          </a:p>
          <a:p>
            <a:pPr marL="285750" lvl="0" indent="-285750">
              <a:buFont typeface="Wingdings" panose="05000000000000000000" pitchFamily="2" charset="2"/>
              <a:buChar char="Ø"/>
            </a:pPr>
            <a:r>
              <a:rPr lang="en-US" sz="1600" dirty="0"/>
              <a:t>Design clinically relevant textual prompts that reflect benign and malignant morphological cues, bridging the linguistic gap between medical reporting terminology and visual pathology features.</a:t>
            </a:r>
          </a:p>
          <a:p>
            <a:pPr marL="285750" lvl="0" indent="-285750">
              <a:buFont typeface="Wingdings" panose="05000000000000000000" pitchFamily="2" charset="2"/>
              <a:buChar char="Ø"/>
            </a:pPr>
            <a:endParaRPr lang="en-US" sz="1600" dirty="0"/>
          </a:p>
          <a:p>
            <a:pPr marL="285750" lvl="0" indent="-285750">
              <a:buFont typeface="Wingdings" panose="05000000000000000000" pitchFamily="2" charset="2"/>
              <a:buChar char="Ø"/>
            </a:pPr>
            <a:r>
              <a:rPr lang="en-US" sz="1600" dirty="0"/>
              <a:t>Extensive experiments on the </a:t>
            </a:r>
            <a:r>
              <a:rPr lang="en-US" sz="1600" b="1" dirty="0" err="1"/>
              <a:t>BreakHis</a:t>
            </a:r>
            <a:r>
              <a:rPr lang="en-US" sz="1600" b="1" dirty="0"/>
              <a:t> dataset </a:t>
            </a:r>
            <a:r>
              <a:rPr lang="en-US" sz="1600" dirty="0"/>
              <a:t>demonstrate the effectiveness of the proposed approach in classifying breast histopathology images without task-specific fine-tuning, highlighting its scalability and annotation efficiency for digital pathology applications.</a:t>
            </a:r>
            <a:endParaRPr sz="1600" dirty="0"/>
          </a:p>
        </p:txBody>
      </p:sp>
      <p:sp>
        <p:nvSpPr>
          <p:cNvPr id="250" name="Google Shape;250;p34">
            <a:extLst>
              <a:ext uri="{FF2B5EF4-FFF2-40B4-BE49-F238E27FC236}">
                <a16:creationId xmlns:a16="http://schemas.microsoft.com/office/drawing/2014/main" id="{95C90719-CEB9-208A-0EBA-2B8B7CD674CB}"/>
              </a:ext>
            </a:extLst>
          </p:cNvPr>
          <p:cNvSpPr txBox="1">
            <a:spLocks noGrp="1"/>
          </p:cNvSpPr>
          <p:nvPr>
            <p:ph type="title"/>
          </p:nvPr>
        </p:nvSpPr>
        <p:spPr>
          <a:xfrm>
            <a:off x="720000" y="231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Methodology</a:t>
            </a:r>
            <a:endParaRPr dirty="0"/>
          </a:p>
        </p:txBody>
      </p:sp>
      <p:sp>
        <p:nvSpPr>
          <p:cNvPr id="251" name="Google Shape;251;p34">
            <a:extLst>
              <a:ext uri="{FF2B5EF4-FFF2-40B4-BE49-F238E27FC236}">
                <a16:creationId xmlns:a16="http://schemas.microsoft.com/office/drawing/2014/main" id="{0E7C8156-1D18-E7A5-FDB0-3495B202783D}"/>
              </a:ext>
            </a:extLst>
          </p:cNvPr>
          <p:cNvSpPr txBox="1">
            <a:spLocks noGrp="1"/>
          </p:cNvSpPr>
          <p:nvPr>
            <p:ph type="subTitle" idx="1"/>
          </p:nvPr>
        </p:nvSpPr>
        <p:spPr>
          <a:xfrm>
            <a:off x="3012235" y="628295"/>
            <a:ext cx="28701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Contributions</a:t>
            </a:r>
            <a:endParaRPr dirty="0"/>
          </a:p>
        </p:txBody>
      </p:sp>
    </p:spTree>
    <p:extLst>
      <p:ext uri="{BB962C8B-B14F-4D97-AF65-F5344CB8AC3E}">
        <p14:creationId xmlns:p14="http://schemas.microsoft.com/office/powerpoint/2010/main" val="7316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50" name="Google Shape;250;p34"/>
          <p:cNvSpPr txBox="1">
            <a:spLocks noGrp="1"/>
          </p:cNvSpPr>
          <p:nvPr>
            <p:ph type="title"/>
          </p:nvPr>
        </p:nvSpPr>
        <p:spPr>
          <a:xfrm>
            <a:off x="720000" y="231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Methodology</a:t>
            </a:r>
            <a:endParaRPr dirty="0"/>
          </a:p>
        </p:txBody>
      </p:sp>
      <p:pic>
        <p:nvPicPr>
          <p:cNvPr id="19" name="Picture 18">
            <a:extLst>
              <a:ext uri="{FF2B5EF4-FFF2-40B4-BE49-F238E27FC236}">
                <a16:creationId xmlns:a16="http://schemas.microsoft.com/office/drawing/2014/main" id="{BECDA190-03E7-66A8-DE13-348E7509A728}"/>
              </a:ext>
            </a:extLst>
          </p:cNvPr>
          <p:cNvPicPr>
            <a:picLocks noChangeAspect="1"/>
          </p:cNvPicPr>
          <p:nvPr/>
        </p:nvPicPr>
        <p:blipFill>
          <a:blip r:embed="rId3"/>
          <a:srcRect l="33333" t="18815" r="7874" b="20000"/>
          <a:stretch>
            <a:fillRect/>
          </a:stretch>
        </p:blipFill>
        <p:spPr>
          <a:xfrm>
            <a:off x="1074420" y="837277"/>
            <a:ext cx="7239000" cy="42376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514260" y="2621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Terminologies</a:t>
            </a:r>
            <a:endParaRPr dirty="0"/>
          </a:p>
        </p:txBody>
      </p:sp>
      <p:graphicFrame>
        <p:nvGraphicFramePr>
          <p:cNvPr id="184" name="Google Shape;184;p28"/>
          <p:cNvGraphicFramePr/>
          <p:nvPr>
            <p:extLst>
              <p:ext uri="{D42A27DB-BD31-4B8C-83A1-F6EECF244321}">
                <p14:modId xmlns:p14="http://schemas.microsoft.com/office/powerpoint/2010/main" val="3429123483"/>
              </p:ext>
            </p:extLst>
          </p:nvPr>
        </p:nvGraphicFramePr>
        <p:xfrm>
          <a:off x="288585" y="867294"/>
          <a:ext cx="8566830" cy="4276206"/>
        </p:xfrm>
        <a:graphic>
          <a:graphicData uri="http://schemas.openxmlformats.org/drawingml/2006/table">
            <a:tbl>
              <a:tblPr>
                <a:noFill/>
                <a:tableStyleId>{B1AFA2EF-8103-43E9-B48C-D80D60216D9F}</a:tableStyleId>
              </a:tblPr>
              <a:tblGrid>
                <a:gridCol w="1924085">
                  <a:extLst>
                    <a:ext uri="{9D8B030D-6E8A-4147-A177-3AD203B41FA5}">
                      <a16:colId xmlns:a16="http://schemas.microsoft.com/office/drawing/2014/main" val="20000"/>
                    </a:ext>
                  </a:extLst>
                </a:gridCol>
                <a:gridCol w="6642745">
                  <a:extLst>
                    <a:ext uri="{9D8B030D-6E8A-4147-A177-3AD203B41FA5}">
                      <a16:colId xmlns:a16="http://schemas.microsoft.com/office/drawing/2014/main" val="20001"/>
                    </a:ext>
                  </a:extLst>
                </a:gridCol>
              </a:tblGrid>
              <a:tr h="305805">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Pathology</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Branch of medical science that is focused on the study and diagnosis of disease.</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8706">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Histopathology</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US" sz="1200" dirty="0">
                          <a:solidFill>
                            <a:schemeClr val="dk1"/>
                          </a:solidFill>
                          <a:latin typeface="Alegreya" panose="020B0604020202020204" charset="0"/>
                          <a:ea typeface="Alegreya"/>
                          <a:cs typeface="Alegreya"/>
                          <a:sym typeface="Alegreya"/>
                        </a:rPr>
                        <a:t>Diagnosis and study of diseases of the tissues, and involves examining tissues and/or cells under a microscope.</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8706">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Computational Pathology</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A brand-new discipline that aims to enhance patient care by utilizing advances in artificial intelligence and data generated from anatomic and clinical pathology.</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7968">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Vision Language Model</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Fusion of vision and natural language models. It ingests images and their respective textual descriptions as inputs and learns to associate the knowledge from the two modalities.</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2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i="0" u="sng" strike="noStrike" cap="none" dirty="0">
                        <a:solidFill>
                          <a:schemeClr val="dk1"/>
                        </a:solidFill>
                        <a:latin typeface="Alegreya" panose="020B0604020202020204" charset="0"/>
                        <a:ea typeface="EB Garamond"/>
                        <a:cs typeface="EB Garamond"/>
                        <a:sym typeface="EB Garamon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sng" strike="noStrike" cap="none" dirty="0">
                          <a:solidFill>
                            <a:schemeClr val="dk1"/>
                          </a:solidFill>
                          <a:latin typeface="Alegreya" panose="020B0604020202020204" charset="0"/>
                          <a:ea typeface="EB Garamond"/>
                          <a:cs typeface="EB Garamond"/>
                          <a:sym typeface="EB Garamond"/>
                        </a:rPr>
                        <a:t>Whole Slide Images</a:t>
                      </a:r>
                    </a:p>
                    <a:p>
                      <a:pPr marL="0" marR="0" lvl="0" indent="0" algn="ctr" rtl="0">
                        <a:lnSpc>
                          <a:spcPct val="100000"/>
                        </a:lnSpc>
                        <a:spcBef>
                          <a:spcPts val="0"/>
                        </a:spcBef>
                        <a:spcAft>
                          <a:spcPts val="0"/>
                        </a:spcAft>
                        <a:buClr>
                          <a:srgbClr val="000000"/>
                        </a:buClr>
                        <a:buFont typeface="Arial"/>
                        <a:buNone/>
                      </a:pPr>
                      <a:endParaRPr sz="1200" b="1" i="0" u="sng" strike="noStrike" cap="none"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dirty="0">
                          <a:solidFill>
                            <a:schemeClr val="dk1"/>
                          </a:solidFill>
                          <a:latin typeface="Alegreya" panose="020B0604020202020204" charset="0"/>
                          <a:ea typeface="Alegreya"/>
                          <a:cs typeface="Alegreya"/>
                          <a:sym typeface="Alegreya"/>
                        </a:rPr>
                        <a:t>Also called “virtual” microscopy, involves digitally scanning a tissue slide containing thin sections of tissue specimens for microscopic examination and storing it as digital images. This process allows for remote collaboration.</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22590">
                <a:tc>
                  <a:txBody>
                    <a:bodyPr/>
                    <a:lstStyle/>
                    <a:p>
                      <a:pPr marL="0" marR="0" lvl="0" indent="0" algn="ctr" rtl="0">
                        <a:lnSpc>
                          <a:spcPct val="100000"/>
                        </a:lnSpc>
                        <a:spcBef>
                          <a:spcPts val="0"/>
                        </a:spcBef>
                        <a:spcAft>
                          <a:spcPts val="0"/>
                        </a:spcAft>
                        <a:buClr>
                          <a:srgbClr val="000000"/>
                        </a:buClr>
                        <a:buFont typeface="Arial"/>
                        <a:buNone/>
                      </a:pPr>
                      <a:r>
                        <a:rPr lang="en-US" sz="1200" b="1" i="0" u="sng" strike="noStrike" cap="none" dirty="0">
                          <a:solidFill>
                            <a:schemeClr val="dk1"/>
                          </a:solidFill>
                          <a:latin typeface="Alegreya" panose="020B0604020202020204" charset="0"/>
                          <a:ea typeface="EB Garamond"/>
                          <a:cs typeface="EB Garamond"/>
                          <a:sym typeface="EB Garamond"/>
                        </a:rPr>
                        <a:t>Weakly Supervised Learning</a:t>
                      </a:r>
                      <a:endParaRPr sz="1200" b="1" i="0" u="sng" strike="noStrike" cap="none"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Weak supervision covers a wide range of methods where models are trained using partial, inexact, or otherwise inaccurate information that is simpler to supply than hand-labeled data</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342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i="0" u="sng" strike="noStrike" cap="none" dirty="0">
                        <a:solidFill>
                          <a:schemeClr val="dk1"/>
                        </a:solidFill>
                        <a:latin typeface="Alegreya" panose="020B0604020202020204" charset="0"/>
                        <a:ea typeface="EB Garamond"/>
                        <a:cs typeface="EB Garamond"/>
                        <a:sym typeface="EB Garamon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sng" strike="noStrike" cap="none" dirty="0">
                          <a:solidFill>
                            <a:schemeClr val="dk1"/>
                          </a:solidFill>
                          <a:latin typeface="Alegreya" panose="020B0604020202020204" charset="0"/>
                          <a:ea typeface="EB Garamond"/>
                          <a:cs typeface="EB Garamond"/>
                          <a:sym typeface="EB Garamond"/>
                        </a:rPr>
                        <a:t>Self-Supervised Learning</a:t>
                      </a:r>
                    </a:p>
                    <a:p>
                      <a:pPr marL="0" marR="0" lvl="0" indent="0" algn="ctr" rtl="0">
                        <a:lnSpc>
                          <a:spcPct val="100000"/>
                        </a:lnSpc>
                        <a:spcBef>
                          <a:spcPts val="0"/>
                        </a:spcBef>
                        <a:spcAft>
                          <a:spcPts val="0"/>
                        </a:spcAft>
                        <a:buClr>
                          <a:srgbClr val="000000"/>
                        </a:buClr>
                        <a:buFont typeface="Arial"/>
                        <a:buNone/>
                      </a:pPr>
                      <a:endParaRPr sz="1200" b="1" i="0" u="sng" strike="noStrike" cap="none"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A paradigm in machine learning where a model is trained on a task using the data itself to generate supervisory signals, rather than relying on externally-provided labels.</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391756545"/>
                  </a:ext>
                </a:extLst>
              </a:tr>
              <a:tr h="419391">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Contrastive Learning</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A self-supervised learning technique where the model learns by pulling similar samples closer and pushing dissimilar samples apart in the embedding space</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509550100"/>
                  </a:ext>
                </a:extLst>
              </a:tr>
              <a:tr h="305805">
                <a:tc>
                  <a:txBody>
                    <a:bodyPr/>
                    <a:lstStyle/>
                    <a:p>
                      <a:pPr marL="0" lvl="0" indent="0" algn="ctr" rtl="0">
                        <a:spcBef>
                          <a:spcPts val="0"/>
                        </a:spcBef>
                        <a:spcAft>
                          <a:spcPts val="0"/>
                        </a:spcAft>
                        <a:buNone/>
                      </a:pPr>
                      <a:r>
                        <a:rPr lang="en-US" sz="1200" b="1" u="sng" dirty="0">
                          <a:solidFill>
                            <a:schemeClr val="dk1"/>
                          </a:solidFill>
                          <a:latin typeface="Alegreya" panose="020B0604020202020204" charset="0"/>
                          <a:ea typeface="EB Garamond"/>
                          <a:cs typeface="EB Garamond"/>
                          <a:sym typeface="EB Garamond"/>
                        </a:rPr>
                        <a:t>Zero Shot Learning</a:t>
                      </a:r>
                      <a:endParaRPr sz="1200" b="1" u="sng" dirty="0">
                        <a:solidFill>
                          <a:schemeClr val="dk1"/>
                        </a:solidFill>
                        <a:latin typeface="Alegreya" panose="020B0604020202020204" charset="0"/>
                        <a:ea typeface="EB Garamond"/>
                        <a:cs typeface="EB Garamond"/>
                        <a:sym typeface="EB Garamon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200" dirty="0">
                          <a:solidFill>
                            <a:schemeClr val="dk1"/>
                          </a:solidFill>
                          <a:latin typeface="Alegreya" panose="020B0604020202020204" charset="0"/>
                          <a:ea typeface="Alegreya"/>
                          <a:cs typeface="Alegreya"/>
                          <a:sym typeface="Alegreya"/>
                        </a:rPr>
                        <a:t>A technique where a model predicts classes it has never been trained on, using semantic descriptions (text prompts or attributes)</a:t>
                      </a:r>
                      <a:endParaRPr sz="1200" dirty="0">
                        <a:solidFill>
                          <a:schemeClr val="dk1"/>
                        </a:solidFill>
                        <a:latin typeface="Alegreya" panose="020B0604020202020204" charset="0"/>
                        <a:ea typeface="Alegreya"/>
                        <a:cs typeface="Alegreya"/>
                        <a:sym typeface="Alegreya"/>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26911974"/>
                  </a:ext>
                </a:extLst>
              </a:tr>
            </a:tbl>
          </a:graphicData>
        </a:graphic>
      </p:graphicFrame>
      <p:sp>
        <p:nvSpPr>
          <p:cNvPr id="4" name="Rectangle: Beveled 3">
            <a:extLst>
              <a:ext uri="{FF2B5EF4-FFF2-40B4-BE49-F238E27FC236}">
                <a16:creationId xmlns:a16="http://schemas.microsoft.com/office/drawing/2014/main" id="{8459069B-7F3C-D015-D79A-F7FF8A14B364}"/>
              </a:ext>
            </a:extLst>
          </p:cNvPr>
          <p:cNvSpPr/>
          <p:nvPr/>
        </p:nvSpPr>
        <p:spPr>
          <a:xfrm>
            <a:off x="426720" y="4366259"/>
            <a:ext cx="1661160" cy="809689"/>
          </a:xfrm>
          <a:prstGeom prst="bevel">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260" name="Google Shape;260;p35"/>
          <p:cNvSpPr txBox="1">
            <a:spLocks noGrp="1"/>
          </p:cNvSpPr>
          <p:nvPr>
            <p:ph type="subTitle" idx="1"/>
          </p:nvPr>
        </p:nvSpPr>
        <p:spPr>
          <a:xfrm>
            <a:off x="1039824" y="1764000"/>
            <a:ext cx="7509815" cy="3105180"/>
          </a:xfrm>
          <a:prstGeom prst="rect">
            <a:avLst/>
          </a:prstGeom>
        </p:spPr>
        <p:txBody>
          <a:bodyPr spcFirstLastPara="1" wrap="square" lIns="91425" tIns="91425" rIns="91425" bIns="91425" anchor="t" anchorCtr="0">
            <a:noAutofit/>
          </a:bodyPr>
          <a:lstStyle/>
          <a:p>
            <a:pPr marL="0" lvl="0" indent="0"/>
            <a:r>
              <a:rPr lang="en-US" sz="1800" b="1" dirty="0"/>
              <a:t>Dataset Description.</a:t>
            </a:r>
          </a:p>
          <a:p>
            <a:pPr marL="0" lvl="0" indent="0"/>
            <a:r>
              <a:rPr lang="en-US" dirty="0"/>
              <a:t> </a:t>
            </a:r>
          </a:p>
          <a:p>
            <a:pPr marL="0" lvl="0" indent="0"/>
            <a:r>
              <a:rPr lang="en-US" sz="1400" dirty="0"/>
              <a:t>All experiments are conducted on the </a:t>
            </a:r>
            <a:r>
              <a:rPr lang="en-US" sz="1400" b="1" dirty="0" err="1"/>
              <a:t>BreakHis</a:t>
            </a:r>
            <a:r>
              <a:rPr lang="en-US" sz="1400" b="1" dirty="0"/>
              <a:t> dataset</a:t>
            </a:r>
            <a:r>
              <a:rPr lang="en-US" sz="1400" dirty="0"/>
              <a:t>, a publicly available benchmark for breast histopathology image classification. </a:t>
            </a:r>
          </a:p>
          <a:p>
            <a:pPr marL="0" lvl="0" indent="0"/>
            <a:endParaRPr lang="en-US" sz="1400" dirty="0"/>
          </a:p>
          <a:p>
            <a:pPr marL="0" lvl="0" indent="0"/>
            <a:r>
              <a:rPr lang="en-US" sz="1400" dirty="0" err="1"/>
              <a:t>BreakHis</a:t>
            </a:r>
            <a:r>
              <a:rPr lang="en-US" sz="1400" dirty="0"/>
              <a:t> contains 7,909 microscopic images of benign and malignant breast tumors collected from 82 patients, acquired under four optical magnifications (40×, 100×, 200×, and 400×). </a:t>
            </a:r>
          </a:p>
          <a:p>
            <a:pPr marL="0" lvl="0" indent="0"/>
            <a:r>
              <a:rPr lang="en-US" sz="1400" dirty="0"/>
              <a:t>Each image is an H&amp;E-stained RGB patch of size 700×460 pixels. </a:t>
            </a:r>
          </a:p>
          <a:p>
            <a:pPr marL="0" lvl="0" indent="0"/>
            <a:endParaRPr lang="en-US" sz="1400" dirty="0"/>
          </a:p>
          <a:p>
            <a:pPr marL="0" lvl="0" indent="0"/>
            <a:r>
              <a:rPr lang="en-US" sz="1400" dirty="0"/>
              <a:t>For this study, we curate a custom 10-folder subset comprising an equal number of benign and malignant cases (five folder search) to create a balanced binary evaluation set. This subset preserves magnification diversity and reflects real diagnostic variance in tissue morphology.</a:t>
            </a:r>
            <a:endParaRPr sz="1400" dirty="0"/>
          </a:p>
        </p:txBody>
      </p:sp>
      <p:sp>
        <p:nvSpPr>
          <p:cNvPr id="264" name="Google Shape;264;p35"/>
          <p:cNvSpPr txBox="1">
            <a:spLocks noGrp="1"/>
          </p:cNvSpPr>
          <p:nvPr>
            <p:ph type="subTitle" idx="7"/>
          </p:nvPr>
        </p:nvSpPr>
        <p:spPr>
          <a:xfrm>
            <a:off x="3049752" y="731375"/>
            <a:ext cx="3044495" cy="9213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Experimnetal Setup</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EB7B4F0B-7951-E226-BF85-E0230C0A7661}"/>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E027A08B-17A3-6CC7-0D51-8F1995CDE4BD}"/>
              </a:ext>
            </a:extLst>
          </p:cNvPr>
          <p:cNvSpPr txBox="1">
            <a:spLocks noGrp="1"/>
          </p:cNvSpPr>
          <p:nvPr>
            <p:ph type="title"/>
          </p:nvPr>
        </p:nvSpPr>
        <p:spPr>
          <a:xfrm>
            <a:off x="720000" y="419100"/>
            <a:ext cx="7704000" cy="6019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pic>
        <p:nvPicPr>
          <p:cNvPr id="7" name="Picture 6">
            <a:extLst>
              <a:ext uri="{FF2B5EF4-FFF2-40B4-BE49-F238E27FC236}">
                <a16:creationId xmlns:a16="http://schemas.microsoft.com/office/drawing/2014/main" id="{CD35E4F3-6C93-6DDB-969F-013EA09E3501}"/>
              </a:ext>
            </a:extLst>
          </p:cNvPr>
          <p:cNvPicPr>
            <a:picLocks noChangeAspect="1"/>
          </p:cNvPicPr>
          <p:nvPr/>
        </p:nvPicPr>
        <p:blipFill>
          <a:blip r:embed="rId3"/>
          <a:srcRect l="63916" t="21481" r="7853" b="57630"/>
          <a:stretch>
            <a:fillRect/>
          </a:stretch>
        </p:blipFill>
        <p:spPr>
          <a:xfrm>
            <a:off x="236220" y="1650675"/>
            <a:ext cx="5318429" cy="2213610"/>
          </a:xfrm>
          <a:prstGeom prst="rect">
            <a:avLst/>
          </a:prstGeom>
        </p:spPr>
      </p:pic>
      <p:pic>
        <p:nvPicPr>
          <p:cNvPr id="11" name="Picture 10">
            <a:extLst>
              <a:ext uri="{FF2B5EF4-FFF2-40B4-BE49-F238E27FC236}">
                <a16:creationId xmlns:a16="http://schemas.microsoft.com/office/drawing/2014/main" id="{6DD60C42-B6FB-8AAF-A21D-F87765DC4E75}"/>
              </a:ext>
            </a:extLst>
          </p:cNvPr>
          <p:cNvPicPr>
            <a:picLocks noChangeAspect="1"/>
          </p:cNvPicPr>
          <p:nvPr/>
        </p:nvPicPr>
        <p:blipFill>
          <a:blip r:embed="rId4"/>
          <a:srcRect l="35960" t="30666" r="38000" b="33630"/>
          <a:stretch>
            <a:fillRect/>
          </a:stretch>
        </p:blipFill>
        <p:spPr>
          <a:xfrm>
            <a:off x="5590464" y="2386950"/>
            <a:ext cx="3317316" cy="2558430"/>
          </a:xfrm>
          <a:prstGeom prst="rect">
            <a:avLst/>
          </a:prstGeom>
        </p:spPr>
      </p:pic>
    </p:spTree>
    <p:extLst>
      <p:ext uri="{BB962C8B-B14F-4D97-AF65-F5344CB8AC3E}">
        <p14:creationId xmlns:p14="http://schemas.microsoft.com/office/powerpoint/2010/main" val="3807357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3E88BB42-50AA-93AB-2A5D-BC62177C7EEB}"/>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44C89370-F507-455B-2A28-48398E805F28}"/>
              </a:ext>
            </a:extLst>
          </p:cNvPr>
          <p:cNvSpPr txBox="1">
            <a:spLocks noGrp="1"/>
          </p:cNvSpPr>
          <p:nvPr>
            <p:ph type="title"/>
          </p:nvPr>
        </p:nvSpPr>
        <p:spPr>
          <a:xfrm>
            <a:off x="720000" y="376445"/>
            <a:ext cx="7704000" cy="393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pic>
        <p:nvPicPr>
          <p:cNvPr id="9" name="Picture 8">
            <a:extLst>
              <a:ext uri="{FF2B5EF4-FFF2-40B4-BE49-F238E27FC236}">
                <a16:creationId xmlns:a16="http://schemas.microsoft.com/office/drawing/2014/main" id="{73FCBACE-2D9D-2131-4365-951B43F97E08}"/>
              </a:ext>
            </a:extLst>
          </p:cNvPr>
          <p:cNvPicPr>
            <a:picLocks noChangeAspect="1"/>
          </p:cNvPicPr>
          <p:nvPr/>
        </p:nvPicPr>
        <p:blipFill>
          <a:blip r:embed="rId3"/>
          <a:srcRect l="34573" t="35781" r="35883" b="33997"/>
          <a:stretch>
            <a:fillRect/>
          </a:stretch>
        </p:blipFill>
        <p:spPr>
          <a:xfrm>
            <a:off x="1202303" y="1056765"/>
            <a:ext cx="6739393" cy="3877930"/>
          </a:xfrm>
          <a:prstGeom prst="rect">
            <a:avLst/>
          </a:prstGeom>
        </p:spPr>
      </p:pic>
    </p:spTree>
    <p:extLst>
      <p:ext uri="{BB962C8B-B14F-4D97-AF65-F5344CB8AC3E}">
        <p14:creationId xmlns:p14="http://schemas.microsoft.com/office/powerpoint/2010/main" val="170890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A3D1BA17-D7C2-CF3C-03A4-ECFA42A91540}"/>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2456698A-30C6-8E6B-5B08-434FCD6D6598}"/>
              </a:ext>
            </a:extLst>
          </p:cNvPr>
          <p:cNvSpPr txBox="1">
            <a:spLocks noGrp="1"/>
          </p:cNvSpPr>
          <p:nvPr>
            <p:ph type="title"/>
          </p:nvPr>
        </p:nvSpPr>
        <p:spPr>
          <a:xfrm>
            <a:off x="720000" y="376445"/>
            <a:ext cx="7704000" cy="6141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 name="TextBox 2">
            <a:extLst>
              <a:ext uri="{FF2B5EF4-FFF2-40B4-BE49-F238E27FC236}">
                <a16:creationId xmlns:a16="http://schemas.microsoft.com/office/drawing/2014/main" id="{4A00C4C4-F9ED-F781-AD6A-50DB7838035B}"/>
              </a:ext>
            </a:extLst>
          </p:cNvPr>
          <p:cNvSpPr txBox="1"/>
          <p:nvPr/>
        </p:nvSpPr>
        <p:spPr>
          <a:xfrm>
            <a:off x="899160" y="1366272"/>
            <a:ext cx="7524840" cy="3416320"/>
          </a:xfrm>
          <a:prstGeom prst="rect">
            <a:avLst/>
          </a:prstGeom>
          <a:noFill/>
        </p:spPr>
        <p:txBody>
          <a:bodyPr wrap="square">
            <a:spAutoFit/>
          </a:bodyPr>
          <a:lstStyle/>
          <a:p>
            <a:r>
              <a:rPr lang="en-PK" sz="1800" dirty="0">
                <a:latin typeface="Alegreya" panose="020B0604020202020204" charset="0"/>
              </a:rPr>
              <a:t>In this work,  </a:t>
            </a:r>
            <a:r>
              <a:rPr lang="en-PK" sz="1800" b="1" dirty="0" err="1">
                <a:latin typeface="Alegreya" panose="020B0604020202020204" charset="0"/>
              </a:rPr>
              <a:t>HistoAlign</a:t>
            </a:r>
            <a:r>
              <a:rPr lang="en-PK" sz="1800" dirty="0">
                <a:latin typeface="Alegreya" panose="020B0604020202020204" charset="0"/>
              </a:rPr>
              <a:t>, </a:t>
            </a:r>
            <a:r>
              <a:rPr lang="en-US" sz="1800" dirty="0">
                <a:latin typeface="Alegreya" panose="020B0604020202020204" charset="0"/>
              </a:rPr>
              <a:t>is presented which is </a:t>
            </a:r>
            <a:r>
              <a:rPr lang="en-PK" sz="1800" dirty="0">
                <a:latin typeface="Alegreya" panose="020B0604020202020204" charset="0"/>
              </a:rPr>
              <a:t>a dual-encoder zero-shot learning framework designed for breast histopathology</a:t>
            </a:r>
            <a:r>
              <a:rPr lang="en-US" sz="1800" dirty="0">
                <a:latin typeface="Alegreya" panose="020B0604020202020204" charset="0"/>
              </a:rPr>
              <a:t>v</a:t>
            </a:r>
            <a:r>
              <a:rPr lang="en-PK" sz="1800" dirty="0">
                <a:latin typeface="Alegreya" panose="020B0604020202020204" charset="0"/>
              </a:rPr>
              <a:t>image classification. </a:t>
            </a:r>
            <a:endParaRPr lang="en-US" sz="1800" dirty="0">
              <a:latin typeface="Alegreya" panose="020B0604020202020204" charset="0"/>
            </a:endParaRPr>
          </a:p>
          <a:p>
            <a:endParaRPr lang="en-US" sz="1800" dirty="0">
              <a:latin typeface="Alegreya" panose="020B0604020202020204" charset="0"/>
            </a:endParaRPr>
          </a:p>
          <a:p>
            <a:r>
              <a:rPr lang="en-PK" sz="1800" dirty="0">
                <a:latin typeface="Alegreya" panose="020B0604020202020204" charset="0"/>
              </a:rPr>
              <a:t>By leveraging a many-to-many cross-modal alignment between pathology-specific and general</a:t>
            </a:r>
            <a:r>
              <a:rPr lang="en-US" sz="1800" dirty="0">
                <a:latin typeface="Alegreya" panose="020B0604020202020204" charset="0"/>
              </a:rPr>
              <a:t>v</a:t>
            </a:r>
            <a:r>
              <a:rPr lang="en-PK" sz="1800" dirty="0">
                <a:latin typeface="Alegreya" panose="020B0604020202020204" charset="0"/>
              </a:rPr>
              <a:t>vision–language encoders, the proposed model effectively</a:t>
            </a:r>
            <a:r>
              <a:rPr lang="en-US" sz="1800" dirty="0">
                <a:latin typeface="Alegreya" panose="020B0604020202020204" charset="0"/>
              </a:rPr>
              <a:t> </a:t>
            </a:r>
            <a:r>
              <a:rPr lang="en-PK" sz="1800" dirty="0">
                <a:latin typeface="Alegreya" panose="020B0604020202020204" charset="0"/>
              </a:rPr>
              <a:t>bridges visual and textual representations without </a:t>
            </a:r>
            <a:r>
              <a:rPr lang="en-PK" sz="1800" dirty="0" err="1">
                <a:latin typeface="Alegreya" panose="020B0604020202020204" charset="0"/>
              </a:rPr>
              <a:t>requiringany</a:t>
            </a:r>
            <a:r>
              <a:rPr lang="en-PK" sz="1800" dirty="0">
                <a:latin typeface="Alegreya" panose="020B0604020202020204" charset="0"/>
              </a:rPr>
              <a:t> supervised fine-tuning. </a:t>
            </a:r>
            <a:endParaRPr lang="en-US" sz="1800" dirty="0">
              <a:latin typeface="Alegreya" panose="020B0604020202020204" charset="0"/>
            </a:endParaRPr>
          </a:p>
          <a:p>
            <a:endParaRPr lang="en-US" sz="1800" dirty="0">
              <a:latin typeface="Alegreya" panose="020B0604020202020204" charset="0"/>
            </a:endParaRPr>
          </a:p>
          <a:p>
            <a:r>
              <a:rPr lang="en-PK" sz="1800" dirty="0">
                <a:latin typeface="Alegreya" panose="020B0604020202020204" charset="0"/>
              </a:rPr>
              <a:t>Comprehensive experiments on</a:t>
            </a:r>
            <a:r>
              <a:rPr lang="en-US" sz="1800" dirty="0">
                <a:latin typeface="Alegreya" panose="020B0604020202020204" charset="0"/>
              </a:rPr>
              <a:t> </a:t>
            </a:r>
            <a:r>
              <a:rPr lang="en-PK" sz="1800" dirty="0">
                <a:latin typeface="Alegreya" panose="020B0604020202020204" charset="0"/>
              </a:rPr>
              <a:t>the </a:t>
            </a:r>
            <a:r>
              <a:rPr lang="en-PK" sz="1800" b="1" dirty="0" err="1">
                <a:latin typeface="Alegreya" panose="020B0604020202020204" charset="0"/>
              </a:rPr>
              <a:t>BreakHis</a:t>
            </a:r>
            <a:r>
              <a:rPr lang="en-PK" sz="1800" b="1" dirty="0">
                <a:latin typeface="Alegreya" panose="020B0604020202020204" charset="0"/>
              </a:rPr>
              <a:t> dataset</a:t>
            </a:r>
            <a:r>
              <a:rPr lang="en-PK" sz="1800" dirty="0">
                <a:latin typeface="Alegreya" panose="020B0604020202020204" charset="0"/>
              </a:rPr>
              <a:t>, including a curated 10-folder binary</a:t>
            </a:r>
            <a:r>
              <a:rPr lang="en-US" sz="1800" dirty="0">
                <a:latin typeface="Alegreya" panose="020B0604020202020204" charset="0"/>
              </a:rPr>
              <a:t> </a:t>
            </a:r>
            <a:r>
              <a:rPr lang="en-PK" sz="1800" dirty="0">
                <a:latin typeface="Alegreya" panose="020B0604020202020204" charset="0"/>
              </a:rPr>
              <a:t>subset, demonstrated that </a:t>
            </a:r>
            <a:r>
              <a:rPr lang="en-PK" sz="1800" b="1" dirty="0" err="1">
                <a:latin typeface="Alegreya" panose="020B0604020202020204" charset="0"/>
              </a:rPr>
              <a:t>HistoAlign</a:t>
            </a:r>
            <a:r>
              <a:rPr lang="en-PK" sz="1800" dirty="0">
                <a:latin typeface="Alegreya" panose="020B0604020202020204" charset="0"/>
              </a:rPr>
              <a:t> can transfer semantic</a:t>
            </a:r>
            <a:r>
              <a:rPr lang="en-US" sz="1800" dirty="0">
                <a:latin typeface="Alegreya" panose="020B0604020202020204" charset="0"/>
              </a:rPr>
              <a:t> </a:t>
            </a:r>
            <a:r>
              <a:rPr lang="en-PK" sz="1800" dirty="0">
                <a:latin typeface="Alegreya" panose="020B0604020202020204" charset="0"/>
              </a:rPr>
              <a:t>knowledge from large-scale natural image–text pairs to highly</a:t>
            </a:r>
            <a:r>
              <a:rPr lang="en-US" sz="1800" dirty="0">
                <a:latin typeface="Alegreya" panose="020B0604020202020204" charset="0"/>
              </a:rPr>
              <a:t> </a:t>
            </a:r>
            <a:r>
              <a:rPr lang="en-PK" sz="1800" dirty="0">
                <a:latin typeface="Alegreya" panose="020B0604020202020204" charset="0"/>
              </a:rPr>
              <a:t>domain-specific medical imagery.</a:t>
            </a:r>
          </a:p>
        </p:txBody>
      </p:sp>
    </p:spTree>
    <p:extLst>
      <p:ext uri="{BB962C8B-B14F-4D97-AF65-F5344CB8AC3E}">
        <p14:creationId xmlns:p14="http://schemas.microsoft.com/office/powerpoint/2010/main" val="1901954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A4AAB093-6146-7A25-A346-3573605DB5FB}"/>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95E5F697-2481-7B9F-5BC7-951FE3CABE85}"/>
              </a:ext>
            </a:extLst>
          </p:cNvPr>
          <p:cNvSpPr txBox="1">
            <a:spLocks noGrp="1"/>
          </p:cNvSpPr>
          <p:nvPr>
            <p:ph type="title"/>
          </p:nvPr>
        </p:nvSpPr>
        <p:spPr>
          <a:xfrm>
            <a:off x="720000" y="376445"/>
            <a:ext cx="7704000" cy="6141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Limitations</a:t>
            </a:r>
            <a:endParaRPr dirty="0"/>
          </a:p>
        </p:txBody>
      </p:sp>
      <p:sp>
        <p:nvSpPr>
          <p:cNvPr id="3" name="TextBox 2">
            <a:extLst>
              <a:ext uri="{FF2B5EF4-FFF2-40B4-BE49-F238E27FC236}">
                <a16:creationId xmlns:a16="http://schemas.microsoft.com/office/drawing/2014/main" id="{68CC1FC1-FC59-19A2-AB31-5E4C090977EC}"/>
              </a:ext>
            </a:extLst>
          </p:cNvPr>
          <p:cNvSpPr txBox="1"/>
          <p:nvPr/>
        </p:nvSpPr>
        <p:spPr>
          <a:xfrm>
            <a:off x="853440" y="1539121"/>
            <a:ext cx="7642860" cy="2554545"/>
          </a:xfrm>
          <a:prstGeom prst="rect">
            <a:avLst/>
          </a:prstGeom>
          <a:noFill/>
        </p:spPr>
        <p:txBody>
          <a:bodyPr wrap="square">
            <a:spAutoFit/>
          </a:bodyPr>
          <a:lstStyle/>
          <a:p>
            <a:pPr algn="ctr"/>
            <a:r>
              <a:rPr lang="en-PK" sz="2000" dirty="0">
                <a:latin typeface="Alegreya" panose="020B0604020202020204" charset="0"/>
              </a:rPr>
              <a:t>Despite its promise, several limitations persist. </a:t>
            </a:r>
            <a:endParaRPr lang="en-US" sz="2000" dirty="0">
              <a:latin typeface="Alegreya" panose="020B0604020202020204" charset="0"/>
            </a:endParaRPr>
          </a:p>
          <a:p>
            <a:pPr algn="ctr"/>
            <a:endParaRPr lang="en-US" sz="2000" dirty="0">
              <a:latin typeface="Alegreya" panose="020B0604020202020204" charset="0"/>
            </a:endParaRPr>
          </a:p>
          <a:p>
            <a:pPr algn="ctr"/>
            <a:r>
              <a:rPr lang="en-PK" sz="2000" dirty="0">
                <a:latin typeface="Alegreya" panose="020B0604020202020204" charset="0"/>
              </a:rPr>
              <a:t>The reliance</a:t>
            </a:r>
            <a:r>
              <a:rPr lang="en-US" sz="2000" dirty="0">
                <a:latin typeface="Alegreya" panose="020B0604020202020204" charset="0"/>
              </a:rPr>
              <a:t> </a:t>
            </a:r>
            <a:r>
              <a:rPr lang="en-PK" sz="2000" dirty="0">
                <a:latin typeface="Alegreya" panose="020B0604020202020204" charset="0"/>
              </a:rPr>
              <a:t>on handcrafted clinical prompts may constrain linguistic coverage and hinder generalization to unseen tissue morphologies. </a:t>
            </a:r>
            <a:endParaRPr lang="en-US" sz="2000" dirty="0">
              <a:latin typeface="Alegreya" panose="020B0604020202020204" charset="0"/>
            </a:endParaRPr>
          </a:p>
          <a:p>
            <a:pPr algn="ctr"/>
            <a:endParaRPr lang="en-US" sz="2000" dirty="0">
              <a:latin typeface="Alegreya" panose="020B0604020202020204" charset="0"/>
            </a:endParaRPr>
          </a:p>
          <a:p>
            <a:pPr algn="ctr"/>
            <a:r>
              <a:rPr lang="en-PK" sz="2000" dirty="0">
                <a:latin typeface="Alegreya" panose="020B0604020202020204" charset="0"/>
              </a:rPr>
              <a:t>Furthermore, the visual encoders, pretrained primarily</a:t>
            </a:r>
            <a:r>
              <a:rPr lang="en-US" sz="2000" dirty="0">
                <a:latin typeface="Alegreya" panose="020B0604020202020204" charset="0"/>
              </a:rPr>
              <a:t> </a:t>
            </a:r>
            <a:r>
              <a:rPr lang="en-PK" sz="2000" dirty="0">
                <a:latin typeface="Alegreya" panose="020B0604020202020204" charset="0"/>
              </a:rPr>
              <a:t>on natural images, are suboptimal for microscopic texture</a:t>
            </a:r>
            <a:r>
              <a:rPr lang="en-US" sz="2000" dirty="0">
                <a:latin typeface="Alegreya" panose="020B0604020202020204" charset="0"/>
              </a:rPr>
              <a:t> </a:t>
            </a:r>
            <a:r>
              <a:rPr lang="en-PK" sz="2000" dirty="0">
                <a:latin typeface="Alegreya" panose="020B0604020202020204" charset="0"/>
              </a:rPr>
              <a:t>representation, leading to occasional misclassification of low-grade malignancies</a:t>
            </a:r>
          </a:p>
        </p:txBody>
      </p:sp>
    </p:spTree>
    <p:extLst>
      <p:ext uri="{BB962C8B-B14F-4D97-AF65-F5344CB8AC3E}">
        <p14:creationId xmlns:p14="http://schemas.microsoft.com/office/powerpoint/2010/main" val="1208353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498DDE1-927B-D149-7C97-0247CFFE9F84}"/>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324766F4-1406-756A-87AD-488EA8FCB192}"/>
              </a:ext>
            </a:extLst>
          </p:cNvPr>
          <p:cNvSpPr txBox="1">
            <a:spLocks noGrp="1"/>
          </p:cNvSpPr>
          <p:nvPr>
            <p:ph type="title"/>
          </p:nvPr>
        </p:nvSpPr>
        <p:spPr>
          <a:xfrm>
            <a:off x="720000" y="376445"/>
            <a:ext cx="7704000" cy="6141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Directions</a:t>
            </a:r>
            <a:endParaRPr dirty="0"/>
          </a:p>
        </p:txBody>
      </p:sp>
      <p:sp>
        <p:nvSpPr>
          <p:cNvPr id="3" name="TextBox 2">
            <a:extLst>
              <a:ext uri="{FF2B5EF4-FFF2-40B4-BE49-F238E27FC236}">
                <a16:creationId xmlns:a16="http://schemas.microsoft.com/office/drawing/2014/main" id="{5A20A733-D0DD-563C-8B79-9842694B10C5}"/>
              </a:ext>
            </a:extLst>
          </p:cNvPr>
          <p:cNvSpPr txBox="1"/>
          <p:nvPr/>
        </p:nvSpPr>
        <p:spPr>
          <a:xfrm>
            <a:off x="1154340" y="1294477"/>
            <a:ext cx="6138000" cy="3170099"/>
          </a:xfrm>
          <a:prstGeom prst="rect">
            <a:avLst/>
          </a:prstGeom>
          <a:noFill/>
        </p:spPr>
        <p:txBody>
          <a:bodyPr wrap="square">
            <a:spAutoFit/>
          </a:bodyPr>
          <a:lstStyle/>
          <a:p>
            <a:pPr algn="ctr"/>
            <a:r>
              <a:rPr lang="en-PK" dirty="0"/>
              <a:t> </a:t>
            </a:r>
            <a:r>
              <a:rPr lang="en-PK" sz="2000" dirty="0">
                <a:latin typeface="Alegreya" panose="020B0604020202020204" charset="0"/>
              </a:rPr>
              <a:t>Future work will focus on addressing</a:t>
            </a:r>
            <a:r>
              <a:rPr lang="en-US" sz="2000" dirty="0">
                <a:latin typeface="Alegreya" panose="020B0604020202020204" charset="0"/>
              </a:rPr>
              <a:t> </a:t>
            </a:r>
            <a:r>
              <a:rPr lang="en-PK" sz="2000" dirty="0">
                <a:latin typeface="Alegreya" panose="020B0604020202020204" charset="0"/>
              </a:rPr>
              <a:t>these challenges through adaptive prompt optimization, stain-invariant visual pretraining, and the integration of few-shot or</a:t>
            </a:r>
            <a:r>
              <a:rPr lang="en-US" sz="2000" dirty="0">
                <a:latin typeface="Alegreya" panose="020B0604020202020204" charset="0"/>
              </a:rPr>
              <a:t> </a:t>
            </a:r>
            <a:r>
              <a:rPr lang="en-PK" sz="2000" dirty="0">
                <a:latin typeface="Alegreya" panose="020B0604020202020204" charset="0"/>
              </a:rPr>
              <a:t>weakly supervised fine-tuning mechanisms to reduce domain</a:t>
            </a:r>
            <a:r>
              <a:rPr lang="en-US" sz="2000" dirty="0">
                <a:latin typeface="Alegreya" panose="020B0604020202020204" charset="0"/>
              </a:rPr>
              <a:t> </a:t>
            </a:r>
            <a:r>
              <a:rPr lang="en-PK" sz="2000" dirty="0">
                <a:latin typeface="Alegreya" panose="020B0604020202020204" charset="0"/>
              </a:rPr>
              <a:t>bias. </a:t>
            </a:r>
            <a:endParaRPr lang="en-US" sz="2000" dirty="0">
              <a:latin typeface="Alegreya" panose="020B0604020202020204" charset="0"/>
            </a:endParaRPr>
          </a:p>
          <a:p>
            <a:pPr algn="ctr"/>
            <a:endParaRPr lang="en-US" sz="2000" dirty="0">
              <a:latin typeface="Alegreya" panose="020B0604020202020204" charset="0"/>
            </a:endParaRPr>
          </a:p>
          <a:p>
            <a:pPr algn="ctr"/>
            <a:r>
              <a:rPr lang="en-PK" sz="2000" dirty="0">
                <a:latin typeface="Alegreya" panose="020B0604020202020204" charset="0"/>
              </a:rPr>
              <a:t>Extending the framework to multi-class classification</a:t>
            </a:r>
            <a:r>
              <a:rPr lang="en-US" sz="2000" dirty="0">
                <a:latin typeface="Alegreya" panose="020B0604020202020204" charset="0"/>
              </a:rPr>
              <a:t> </a:t>
            </a:r>
            <a:r>
              <a:rPr lang="en-PK" sz="2000" dirty="0">
                <a:latin typeface="Alegreya" panose="020B0604020202020204" charset="0"/>
              </a:rPr>
              <a:t>and cross-dataset generalization tasks will also be explored to</a:t>
            </a:r>
            <a:r>
              <a:rPr lang="en-US" sz="2000" dirty="0">
                <a:latin typeface="Alegreya" panose="020B0604020202020204" charset="0"/>
              </a:rPr>
              <a:t> </a:t>
            </a:r>
            <a:r>
              <a:rPr lang="en-PK" sz="2000" dirty="0">
                <a:latin typeface="Alegreya" panose="020B0604020202020204" charset="0"/>
              </a:rPr>
              <a:t>enhance the clinical applicability of vision–language models</a:t>
            </a:r>
            <a:r>
              <a:rPr lang="en-US" sz="2000" dirty="0">
                <a:latin typeface="Alegreya" panose="020B0604020202020204" charset="0"/>
              </a:rPr>
              <a:t> </a:t>
            </a:r>
            <a:r>
              <a:rPr lang="en-PK" sz="2000" dirty="0">
                <a:latin typeface="Alegreya" panose="020B0604020202020204" charset="0"/>
              </a:rPr>
              <a:t>in digital pathology.</a:t>
            </a:r>
          </a:p>
        </p:txBody>
      </p:sp>
    </p:spTree>
    <p:extLst>
      <p:ext uri="{BB962C8B-B14F-4D97-AF65-F5344CB8AC3E}">
        <p14:creationId xmlns:p14="http://schemas.microsoft.com/office/powerpoint/2010/main" val="34360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and conclusions</a:t>
            </a:r>
            <a:endParaRPr/>
          </a:p>
        </p:txBody>
      </p:sp>
      <p:graphicFrame>
        <p:nvGraphicFramePr>
          <p:cNvPr id="405" name="Google Shape;405;p45"/>
          <p:cNvGraphicFramePr/>
          <p:nvPr/>
        </p:nvGraphicFramePr>
        <p:xfrm>
          <a:off x="858050" y="1098309"/>
          <a:ext cx="4145500" cy="3496365"/>
        </p:xfrm>
        <a:graphic>
          <a:graphicData uri="http://schemas.openxmlformats.org/drawingml/2006/table">
            <a:tbl>
              <a:tblPr>
                <a:noFill/>
                <a:tableStyleId>{B1AFA2EF-8103-43E9-B48C-D80D60216D9F}</a:tableStyleId>
              </a:tblPr>
              <a:tblGrid>
                <a:gridCol w="4145500">
                  <a:extLst>
                    <a:ext uri="{9D8B030D-6E8A-4147-A177-3AD203B41FA5}">
                      <a16:colId xmlns:a16="http://schemas.microsoft.com/office/drawing/2014/main" val="20000"/>
                    </a:ext>
                  </a:extLst>
                </a:gridCol>
              </a:tblGrid>
              <a:tr h="310500">
                <a:tc>
                  <a:txBody>
                    <a:bodyPr/>
                    <a:lstStyle/>
                    <a:p>
                      <a:pPr marL="0" lvl="0" indent="0" algn="l" rtl="0">
                        <a:spcBef>
                          <a:spcPts val="0"/>
                        </a:spcBef>
                        <a:spcAft>
                          <a:spcPts val="0"/>
                        </a:spcAft>
                        <a:buNone/>
                      </a:pPr>
                      <a:r>
                        <a:rPr lang="en">
                          <a:solidFill>
                            <a:schemeClr val="dk1"/>
                          </a:solidFill>
                          <a:latin typeface="EB Garamond Medium"/>
                          <a:ea typeface="EB Garamond Medium"/>
                          <a:cs typeface="EB Garamond Medium"/>
                          <a:sym typeface="EB Garamond Medium"/>
                        </a:rPr>
                        <a:t>Background</a:t>
                      </a:r>
                      <a:endParaRPr sz="1200">
                        <a:solidFill>
                          <a:schemeClr val="dk1"/>
                        </a:solidFill>
                        <a:latin typeface="EB Garamond Medium"/>
                        <a:ea typeface="EB Garamond Medium"/>
                        <a:cs typeface="EB Garamond Medium"/>
                        <a:sym typeface="EB Garamond Medium"/>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322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Briefly introduce the context of the investigation, such as the medical condition or problem being addressed and the goals </a:t>
                      </a:r>
                      <a:endParaRPr sz="1100">
                        <a:solidFill>
                          <a:schemeClr val="dk1"/>
                        </a:solidFill>
                        <a:latin typeface="Alegreya"/>
                        <a:ea typeface="Alegreya"/>
                        <a:cs typeface="Alegreya"/>
                        <a:sym typeface="Alegreya"/>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5125">
                <a:tc>
                  <a:txBody>
                    <a:bodyPr/>
                    <a:lstStyle/>
                    <a:p>
                      <a:pPr marL="0" lvl="0" indent="0" algn="l" rtl="0">
                        <a:spcBef>
                          <a:spcPts val="0"/>
                        </a:spcBef>
                        <a:spcAft>
                          <a:spcPts val="0"/>
                        </a:spcAft>
                        <a:buNone/>
                      </a:pPr>
                      <a:r>
                        <a:rPr lang="en">
                          <a:solidFill>
                            <a:schemeClr val="dk1"/>
                          </a:solidFill>
                          <a:latin typeface="EB Garamond Medium"/>
                          <a:ea typeface="EB Garamond Medium"/>
                          <a:cs typeface="EB Garamond Medium"/>
                          <a:sym typeface="EB Garamond Medium"/>
                        </a:rPr>
                        <a:t>Study design</a:t>
                      </a:r>
                      <a:endParaRPr sz="1200">
                        <a:solidFill>
                          <a:schemeClr val="dk1"/>
                        </a:solidFill>
                        <a:latin typeface="EB Garamond Medium"/>
                        <a:ea typeface="EB Garamond Medium"/>
                        <a:cs typeface="EB Garamond Medium"/>
                        <a:sym typeface="EB Garamond Medium"/>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0322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Describe the design of the study, such as whether it was a randomized controlled trial or observational study, the sample size and the inclusion and exclusion criteria</a:t>
                      </a:r>
                      <a:endParaRPr sz="1100">
                        <a:solidFill>
                          <a:schemeClr val="dk1"/>
                        </a:solidFill>
                        <a:latin typeface="Alegreya"/>
                        <a:ea typeface="Alegreya"/>
                        <a:cs typeface="Alegreya"/>
                        <a:sym typeface="Alegreya"/>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5300">
                <a:tc>
                  <a:txBody>
                    <a:bodyPr/>
                    <a:lstStyle/>
                    <a:p>
                      <a:pPr marL="0" lvl="0" indent="0" algn="l" rtl="0">
                        <a:spcBef>
                          <a:spcPts val="0"/>
                        </a:spcBef>
                        <a:spcAft>
                          <a:spcPts val="0"/>
                        </a:spcAft>
                        <a:buNone/>
                      </a:pPr>
                      <a:r>
                        <a:rPr lang="en">
                          <a:solidFill>
                            <a:schemeClr val="dk1"/>
                          </a:solidFill>
                          <a:latin typeface="EB Garamond Medium"/>
                          <a:ea typeface="EB Garamond Medium"/>
                          <a:cs typeface="EB Garamond Medium"/>
                          <a:sym typeface="EB Garamond Medium"/>
                        </a:rPr>
                        <a:t>Findings</a:t>
                      </a:r>
                      <a:endParaRPr>
                        <a:solidFill>
                          <a:schemeClr val="dk1"/>
                        </a:solidFill>
                        <a:latin typeface="EB Garamond Medium"/>
                        <a:ea typeface="EB Garamond Medium"/>
                        <a:cs typeface="EB Garamond Medium"/>
                        <a:sym typeface="EB Garamond Medium"/>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55320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Summarize the main findings of the investigation, including statistical results and any important trends or patterns observed</a:t>
                      </a:r>
                      <a:endParaRPr sz="1100">
                        <a:solidFill>
                          <a:schemeClr val="dk1"/>
                        </a:solidFill>
                        <a:latin typeface="Alegreya"/>
                        <a:ea typeface="Alegreya"/>
                        <a:cs typeface="Alegreya"/>
                        <a:sym typeface="Alegreya"/>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0375">
                <a:tc>
                  <a:txBody>
                    <a:bodyPr/>
                    <a:lstStyle/>
                    <a:p>
                      <a:pPr marL="0" lvl="0" indent="0" algn="l" rtl="0">
                        <a:spcBef>
                          <a:spcPts val="0"/>
                        </a:spcBef>
                        <a:spcAft>
                          <a:spcPts val="0"/>
                        </a:spcAft>
                        <a:buNone/>
                      </a:pPr>
                      <a:r>
                        <a:rPr lang="en">
                          <a:solidFill>
                            <a:schemeClr val="dk1"/>
                          </a:solidFill>
                          <a:latin typeface="EB Garamond Medium"/>
                          <a:ea typeface="EB Garamond Medium"/>
                          <a:cs typeface="EB Garamond Medium"/>
                          <a:sym typeface="EB Garamond Medium"/>
                        </a:rPr>
                        <a:t>Impact</a:t>
                      </a:r>
                      <a:endParaRPr sz="1200">
                        <a:solidFill>
                          <a:schemeClr val="dk1"/>
                        </a:solidFill>
                        <a:latin typeface="EB Garamond Medium"/>
                        <a:ea typeface="EB Garamond Medium"/>
                        <a:cs typeface="EB Garamond Medium"/>
                        <a:sym typeface="EB Garamond Medium"/>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r h="55335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Discuss the implications of the findings for patients, healthcare providers and other stakeholders. You could also mention any potential limitations of the study or areas for future research</a:t>
                      </a:r>
                      <a:endParaRPr sz="1100">
                        <a:solidFill>
                          <a:schemeClr val="dk1"/>
                        </a:solidFill>
                        <a:latin typeface="Alegreya"/>
                        <a:ea typeface="Alegreya"/>
                        <a:cs typeface="Alegreya"/>
                        <a:sym typeface="Alegreya"/>
                      </a:endParaRPr>
                    </a:p>
                  </a:txBody>
                  <a:tcPr marL="45700" marR="45700"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06" name="Google Shape;406;p45"/>
          <p:cNvSpPr txBox="1">
            <a:spLocks noGrp="1"/>
          </p:cNvSpPr>
          <p:nvPr>
            <p:ph type="subTitle" idx="4294967295"/>
          </p:nvPr>
        </p:nvSpPr>
        <p:spPr>
          <a:xfrm>
            <a:off x="5058150" y="2897659"/>
            <a:ext cx="3227700" cy="3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B Garamond"/>
                <a:ea typeface="EB Garamond"/>
                <a:cs typeface="EB Garamond"/>
                <a:sym typeface="EB Garamond"/>
              </a:rPr>
              <a:t>References</a:t>
            </a:r>
            <a:endParaRPr sz="1800" b="1">
              <a:latin typeface="EB Garamond"/>
              <a:ea typeface="EB Garamond"/>
              <a:cs typeface="EB Garamond"/>
              <a:sym typeface="EB Garamond"/>
            </a:endParaRPr>
          </a:p>
        </p:txBody>
      </p:sp>
      <p:sp>
        <p:nvSpPr>
          <p:cNvPr id="407" name="Google Shape;407;p45"/>
          <p:cNvSpPr txBox="1">
            <a:spLocks noGrp="1"/>
          </p:cNvSpPr>
          <p:nvPr>
            <p:ph type="subTitle" idx="4294967295"/>
          </p:nvPr>
        </p:nvSpPr>
        <p:spPr>
          <a:xfrm>
            <a:off x="5058150" y="3258583"/>
            <a:ext cx="3227700" cy="10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a reference page with the sources used in your presentation. List the sources in alphabetical order and include the author's name, the title of the source, the publication date and the publisher or URL</a:t>
            </a:r>
            <a:endParaRPr/>
          </a:p>
        </p:txBody>
      </p:sp>
      <p:sp>
        <p:nvSpPr>
          <p:cNvPr id="408" name="Google Shape;408;p45"/>
          <p:cNvSpPr txBox="1">
            <a:spLocks noGrp="1"/>
          </p:cNvSpPr>
          <p:nvPr>
            <p:ph type="subTitle" idx="4294967295"/>
          </p:nvPr>
        </p:nvSpPr>
        <p:spPr>
          <a:xfrm>
            <a:off x="5058150" y="1102600"/>
            <a:ext cx="32277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EB Garamond Medium"/>
                <a:ea typeface="EB Garamond Medium"/>
                <a:cs typeface="EB Garamond Medium"/>
                <a:sym typeface="EB Garamond Medium"/>
              </a:rPr>
              <a:t>Conclusions</a:t>
            </a:r>
            <a:endParaRPr sz="2400">
              <a:latin typeface="EB Garamond Medium"/>
              <a:ea typeface="EB Garamond Medium"/>
              <a:cs typeface="EB Garamond Medium"/>
              <a:sym typeface="EB Garamond Medium"/>
            </a:endParaRPr>
          </a:p>
        </p:txBody>
      </p:sp>
      <p:sp>
        <p:nvSpPr>
          <p:cNvPr id="409" name="Google Shape;409;p45"/>
          <p:cNvSpPr txBox="1">
            <a:spLocks noGrp="1"/>
          </p:cNvSpPr>
          <p:nvPr>
            <p:ph type="subTitle" idx="4294967295"/>
          </p:nvPr>
        </p:nvSpPr>
        <p:spPr>
          <a:xfrm>
            <a:off x="5516950" y="1524434"/>
            <a:ext cx="2769000" cy="58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Briefly summarize the main findings of the study or analysis</a:t>
            </a:r>
            <a:endParaRPr/>
          </a:p>
        </p:txBody>
      </p:sp>
      <p:sp>
        <p:nvSpPr>
          <p:cNvPr id="410" name="Google Shape;410;p45"/>
          <p:cNvSpPr txBox="1">
            <a:spLocks noGrp="1"/>
          </p:cNvSpPr>
          <p:nvPr>
            <p:ph type="subTitle" idx="4294967295"/>
          </p:nvPr>
        </p:nvSpPr>
        <p:spPr>
          <a:xfrm>
            <a:off x="5516950" y="2100234"/>
            <a:ext cx="2769000" cy="6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Discuss the implications of the findings and how they relate to the original research question</a:t>
            </a:r>
            <a:endParaRPr/>
          </a:p>
        </p:txBody>
      </p:sp>
      <p:sp>
        <p:nvSpPr>
          <p:cNvPr id="411" name="Google Shape;411;p45"/>
          <p:cNvSpPr/>
          <p:nvPr/>
        </p:nvSpPr>
        <p:spPr>
          <a:xfrm>
            <a:off x="5154550" y="1614265"/>
            <a:ext cx="3624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EB Garamond"/>
                <a:ea typeface="EB Garamond"/>
                <a:cs typeface="EB Garamond"/>
                <a:sym typeface="EB Garamond"/>
              </a:rPr>
              <a:t>1</a:t>
            </a:r>
            <a:endParaRPr sz="2000">
              <a:solidFill>
                <a:schemeClr val="lt2"/>
              </a:solidFill>
              <a:latin typeface="EB Garamond"/>
              <a:ea typeface="EB Garamond"/>
              <a:cs typeface="EB Garamond"/>
              <a:sym typeface="EB Garamond"/>
            </a:endParaRPr>
          </a:p>
        </p:txBody>
      </p:sp>
      <p:sp>
        <p:nvSpPr>
          <p:cNvPr id="412" name="Google Shape;412;p45"/>
          <p:cNvSpPr/>
          <p:nvPr/>
        </p:nvSpPr>
        <p:spPr>
          <a:xfrm>
            <a:off x="5154550" y="2183715"/>
            <a:ext cx="3624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EB Garamond"/>
                <a:ea typeface="EB Garamond"/>
                <a:cs typeface="EB Garamond"/>
                <a:sym typeface="EB Garamond"/>
              </a:rPr>
              <a:t>2</a:t>
            </a:r>
            <a:endParaRPr sz="2000">
              <a:solidFill>
                <a:schemeClr val="lt2"/>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6" name="Google Shape;417;p46">
            <a:extLst>
              <a:ext uri="{FF2B5EF4-FFF2-40B4-BE49-F238E27FC236}">
                <a16:creationId xmlns:a16="http://schemas.microsoft.com/office/drawing/2014/main" id="{E6506B57-2291-6735-96C0-67060EED6DB9}"/>
              </a:ext>
            </a:extLst>
          </p:cNvPr>
          <p:cNvSpPr txBox="1">
            <a:spLocks/>
          </p:cNvSpPr>
          <p:nvPr/>
        </p:nvSpPr>
        <p:spPr>
          <a:xfrm>
            <a:off x="1142050" y="1003920"/>
            <a:ext cx="376650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B Garamond"/>
              <a:buNone/>
              <a:defRPr sz="3000" b="1" i="0" u="none" strike="noStrike" cap="none">
                <a:solidFill>
                  <a:schemeClr val="dk1"/>
                </a:solidFill>
                <a:latin typeface="EB Garamond"/>
                <a:ea typeface="EB Garamond"/>
                <a:cs typeface="EB Garamond"/>
                <a:sym typeface="EB Garamond"/>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7200" dirty="0"/>
              <a:t>Thanks!</a:t>
            </a:r>
          </a:p>
        </p:txBody>
      </p:sp>
      <p:pic>
        <p:nvPicPr>
          <p:cNvPr id="7" name="Google Shape;177;p27">
            <a:extLst>
              <a:ext uri="{FF2B5EF4-FFF2-40B4-BE49-F238E27FC236}">
                <a16:creationId xmlns:a16="http://schemas.microsoft.com/office/drawing/2014/main" id="{06182984-F388-8026-7399-C53A6C5B9A27}"/>
              </a:ext>
            </a:extLst>
          </p:cNvPr>
          <p:cNvPicPr preferRelativeResize="0"/>
          <p:nvPr/>
        </p:nvPicPr>
        <p:blipFill>
          <a:blip r:embed="rId3">
            <a:alphaModFix/>
          </a:blip>
          <a:stretch>
            <a:fillRect/>
          </a:stretch>
        </p:blipFill>
        <p:spPr>
          <a:xfrm>
            <a:off x="3685526" y="1793300"/>
            <a:ext cx="3122724" cy="3197550"/>
          </a:xfrm>
          <a:prstGeom prst="rect">
            <a:avLst/>
          </a:prstGeom>
          <a:noFill/>
          <a:ln>
            <a:noFill/>
          </a:ln>
        </p:spPr>
      </p:pic>
      <p:pic>
        <p:nvPicPr>
          <p:cNvPr id="8" name="Google Shape;431;p46">
            <a:extLst>
              <a:ext uri="{FF2B5EF4-FFF2-40B4-BE49-F238E27FC236}">
                <a16:creationId xmlns:a16="http://schemas.microsoft.com/office/drawing/2014/main" id="{46EEC5AD-A56E-FBBD-4430-B8F0E3341C74}"/>
              </a:ext>
            </a:extLst>
          </p:cNvPr>
          <p:cNvPicPr preferRelativeResize="0"/>
          <p:nvPr/>
        </p:nvPicPr>
        <p:blipFill>
          <a:blip r:embed="rId4">
            <a:alphaModFix/>
          </a:blip>
          <a:stretch>
            <a:fillRect/>
          </a:stretch>
        </p:blipFill>
        <p:spPr>
          <a:xfrm>
            <a:off x="595845" y="2571750"/>
            <a:ext cx="2322615" cy="1640650"/>
          </a:xfrm>
          <a:prstGeom prst="rect">
            <a:avLst/>
          </a:prstGeom>
          <a:noFill/>
          <a:ln>
            <a:noFill/>
          </a:ln>
        </p:spPr>
      </p:pic>
      <p:pic>
        <p:nvPicPr>
          <p:cNvPr id="9" name="Google Shape;433;p46">
            <a:extLst>
              <a:ext uri="{FF2B5EF4-FFF2-40B4-BE49-F238E27FC236}">
                <a16:creationId xmlns:a16="http://schemas.microsoft.com/office/drawing/2014/main" id="{002CC83C-47B3-9C29-A595-A30AE255130D}"/>
              </a:ext>
            </a:extLst>
          </p:cNvPr>
          <p:cNvPicPr preferRelativeResize="0"/>
          <p:nvPr/>
        </p:nvPicPr>
        <p:blipFill rotWithShape="1">
          <a:blip r:embed="rId5">
            <a:alphaModFix/>
          </a:blip>
          <a:srcRect l="17161" t="42147" r="17161" b="15485"/>
          <a:stretch/>
        </p:blipFill>
        <p:spPr>
          <a:xfrm>
            <a:off x="6808250" y="0"/>
            <a:ext cx="1365300" cy="1330800"/>
          </a:xfrm>
          <a:prstGeom prst="ellipse">
            <a:avLst/>
          </a:prstGeom>
          <a:noFill/>
          <a:ln w="9525" cap="flat" cmpd="sng">
            <a:solidFill>
              <a:schemeClr val="dk1"/>
            </a:solidFill>
            <a:prstDash val="solid"/>
            <a:round/>
            <a:headEnd type="none" w="sm" len="sm"/>
            <a:tailEnd type="none" w="sm" len="sm"/>
          </a:ln>
        </p:spPr>
      </p:pic>
      <p:pic>
        <p:nvPicPr>
          <p:cNvPr id="11" name="Google Shape;432;p46">
            <a:extLst>
              <a:ext uri="{FF2B5EF4-FFF2-40B4-BE49-F238E27FC236}">
                <a16:creationId xmlns:a16="http://schemas.microsoft.com/office/drawing/2014/main" id="{BA424F7F-6C7E-BE31-5E6D-A4089C04845C}"/>
              </a:ext>
            </a:extLst>
          </p:cNvPr>
          <p:cNvPicPr preferRelativeResize="0"/>
          <p:nvPr/>
        </p:nvPicPr>
        <p:blipFill rotWithShape="1">
          <a:blip r:embed="rId5">
            <a:alphaModFix/>
          </a:blip>
          <a:srcRect l="26693" t="4584" r="35884" b="71272"/>
          <a:stretch/>
        </p:blipFill>
        <p:spPr>
          <a:xfrm>
            <a:off x="8071070" y="3580520"/>
            <a:ext cx="1062600" cy="10356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0" dirty="0">
                <a:latin typeface="EB Garamond Medium"/>
                <a:ea typeface="EB Garamond Medium"/>
                <a:cs typeface="EB Garamond Medium"/>
                <a:sym typeface="EB Garamond Medium"/>
              </a:rPr>
              <a:t>Table of contents</a:t>
            </a:r>
            <a:endParaRPr sz="3500" b="0" dirty="0">
              <a:latin typeface="EB Garamond Medium"/>
              <a:ea typeface="EB Garamond Medium"/>
              <a:cs typeface="EB Garamond Medium"/>
              <a:sym typeface="EB Garamond Medium"/>
            </a:endParaRPr>
          </a:p>
        </p:txBody>
      </p:sp>
      <p:sp>
        <p:nvSpPr>
          <p:cNvPr id="192" name="Google Shape;192;p29"/>
          <p:cNvSpPr txBox="1">
            <a:spLocks noGrp="1"/>
          </p:cNvSpPr>
          <p:nvPr>
            <p:ph type="title" idx="2"/>
          </p:nvPr>
        </p:nvSpPr>
        <p:spPr>
          <a:xfrm>
            <a:off x="1505400" y="1633283"/>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93" name="Google Shape;193;p29"/>
          <p:cNvSpPr txBox="1">
            <a:spLocks noGrp="1"/>
          </p:cNvSpPr>
          <p:nvPr>
            <p:ph type="title" idx="3"/>
          </p:nvPr>
        </p:nvSpPr>
        <p:spPr>
          <a:xfrm>
            <a:off x="1505400" y="3371491"/>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94" name="Google Shape;194;p29"/>
          <p:cNvSpPr txBox="1">
            <a:spLocks noGrp="1"/>
          </p:cNvSpPr>
          <p:nvPr>
            <p:ph type="title" idx="4"/>
          </p:nvPr>
        </p:nvSpPr>
        <p:spPr>
          <a:xfrm>
            <a:off x="3976075" y="1633283"/>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5" name="Google Shape;195;p29"/>
          <p:cNvSpPr txBox="1">
            <a:spLocks noGrp="1"/>
          </p:cNvSpPr>
          <p:nvPr>
            <p:ph type="title" idx="5"/>
          </p:nvPr>
        </p:nvSpPr>
        <p:spPr>
          <a:xfrm>
            <a:off x="3976075" y="3371491"/>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196" name="Google Shape;196;p29"/>
          <p:cNvSpPr txBox="1">
            <a:spLocks noGrp="1"/>
          </p:cNvSpPr>
          <p:nvPr>
            <p:ph type="title" idx="6"/>
          </p:nvPr>
        </p:nvSpPr>
        <p:spPr>
          <a:xfrm>
            <a:off x="6446750" y="1633283"/>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97" name="Google Shape;197;p29"/>
          <p:cNvSpPr txBox="1">
            <a:spLocks noGrp="1"/>
          </p:cNvSpPr>
          <p:nvPr>
            <p:ph type="title" idx="7"/>
          </p:nvPr>
        </p:nvSpPr>
        <p:spPr>
          <a:xfrm>
            <a:off x="6446750" y="3371491"/>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198" name="Google Shape;198;p29"/>
          <p:cNvSpPr txBox="1">
            <a:spLocks noGrp="1"/>
          </p:cNvSpPr>
          <p:nvPr>
            <p:ph type="subTitle" idx="1"/>
          </p:nvPr>
        </p:nvSpPr>
        <p:spPr>
          <a:xfrm>
            <a:off x="908471" y="2083734"/>
            <a:ext cx="1889504" cy="8915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Challenges in Histopathology</a:t>
            </a:r>
            <a:endParaRPr sz="1800" dirty="0"/>
          </a:p>
        </p:txBody>
      </p:sp>
      <p:sp>
        <p:nvSpPr>
          <p:cNvPr id="199" name="Google Shape;199;p29"/>
          <p:cNvSpPr txBox="1">
            <a:spLocks noGrp="1"/>
          </p:cNvSpPr>
          <p:nvPr>
            <p:ph type="subTitle" idx="8"/>
          </p:nvPr>
        </p:nvSpPr>
        <p:spPr>
          <a:xfrm>
            <a:off x="3190675" y="2056574"/>
            <a:ext cx="2305500" cy="8915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Limitations of Learning Models</a:t>
            </a:r>
            <a:endParaRPr sz="1800" dirty="0"/>
          </a:p>
        </p:txBody>
      </p:sp>
      <p:sp>
        <p:nvSpPr>
          <p:cNvPr id="200" name="Google Shape;200;p29"/>
          <p:cNvSpPr txBox="1">
            <a:spLocks noGrp="1"/>
          </p:cNvSpPr>
          <p:nvPr>
            <p:ph type="subTitle" idx="9"/>
          </p:nvPr>
        </p:nvSpPr>
        <p:spPr>
          <a:xfrm>
            <a:off x="5661350" y="2056575"/>
            <a:ext cx="2305500" cy="700075"/>
          </a:xfrm>
          <a:prstGeom prst="rect">
            <a:avLst/>
          </a:prstGeom>
        </p:spPr>
        <p:txBody>
          <a:bodyPr spcFirstLastPara="1" wrap="square" lIns="91425" tIns="91425" rIns="91425" bIns="91425" anchor="t" anchorCtr="0">
            <a:noAutofit/>
          </a:bodyPr>
          <a:lstStyle/>
          <a:p>
            <a:pPr marL="0" lvl="0" indent="0"/>
            <a:r>
              <a:rPr lang="en-US" sz="1800" dirty="0"/>
              <a:t>Problem </a:t>
            </a:r>
          </a:p>
          <a:p>
            <a:pPr marL="0" lvl="0" indent="0"/>
            <a:r>
              <a:rPr lang="en-US" sz="1800" dirty="0"/>
              <a:t>Statement</a:t>
            </a:r>
          </a:p>
        </p:txBody>
      </p:sp>
      <p:sp>
        <p:nvSpPr>
          <p:cNvPr id="201" name="Google Shape;201;p29"/>
          <p:cNvSpPr txBox="1">
            <a:spLocks noGrp="1"/>
          </p:cNvSpPr>
          <p:nvPr>
            <p:ph type="subTitle" idx="13"/>
          </p:nvPr>
        </p:nvSpPr>
        <p:spPr>
          <a:xfrm>
            <a:off x="720000" y="3794849"/>
            <a:ext cx="2305500" cy="903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Proposed Methodology</a:t>
            </a:r>
            <a:endParaRPr sz="1800" dirty="0"/>
          </a:p>
        </p:txBody>
      </p:sp>
      <p:sp>
        <p:nvSpPr>
          <p:cNvPr id="202" name="Google Shape;202;p29"/>
          <p:cNvSpPr txBox="1">
            <a:spLocks noGrp="1"/>
          </p:cNvSpPr>
          <p:nvPr>
            <p:ph type="subTitle" idx="14"/>
          </p:nvPr>
        </p:nvSpPr>
        <p:spPr>
          <a:xfrm>
            <a:off x="3190675" y="391677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Results</a:t>
            </a:r>
            <a:endParaRPr sz="1800" dirty="0"/>
          </a:p>
        </p:txBody>
      </p:sp>
      <p:sp>
        <p:nvSpPr>
          <p:cNvPr id="203" name="Google Shape;203;p29"/>
          <p:cNvSpPr txBox="1">
            <a:spLocks noGrp="1"/>
          </p:cNvSpPr>
          <p:nvPr>
            <p:ph type="subTitle" idx="15"/>
          </p:nvPr>
        </p:nvSpPr>
        <p:spPr>
          <a:xfrm>
            <a:off x="5691830" y="3901530"/>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Conclusion</a:t>
            </a:r>
            <a:endParaRPr sz="1800" dirty="0"/>
          </a:p>
        </p:txBody>
      </p:sp>
      <p:cxnSp>
        <p:nvCxnSpPr>
          <p:cNvPr id="204" name="Google Shape;204;p29"/>
          <p:cNvCxnSpPr/>
          <p:nvPr/>
        </p:nvCxnSpPr>
        <p:spPr>
          <a:xfrm>
            <a:off x="715100" y="2961400"/>
            <a:ext cx="7572600" cy="0"/>
          </a:xfrm>
          <a:prstGeom prst="straightConnector1">
            <a:avLst/>
          </a:prstGeom>
          <a:noFill/>
          <a:ln w="9525" cap="flat" cmpd="sng">
            <a:solidFill>
              <a:schemeClr val="dk1"/>
            </a:solidFill>
            <a:prstDash val="solid"/>
            <a:round/>
            <a:headEnd type="none" w="med" len="med"/>
            <a:tailEnd type="none" w="med" len="med"/>
          </a:ln>
        </p:spPr>
      </p:cxnSp>
      <p:pic>
        <p:nvPicPr>
          <p:cNvPr id="205" name="Google Shape;205;p29"/>
          <p:cNvPicPr preferRelativeResize="0"/>
          <p:nvPr/>
        </p:nvPicPr>
        <p:blipFill rotWithShape="1">
          <a:blip r:embed="rId3">
            <a:alphaModFix/>
          </a:blip>
          <a:srcRect l="16361" t="26586" r="16361" b="26590"/>
          <a:stretch/>
        </p:blipFill>
        <p:spPr>
          <a:xfrm>
            <a:off x="7920584" y="2571675"/>
            <a:ext cx="781200" cy="779400"/>
          </a:xfrm>
          <a:prstGeom prst="ellipse">
            <a:avLst/>
          </a:prstGeom>
          <a:noFill/>
          <a:ln w="9525" cap="flat" cmpd="sng">
            <a:solidFill>
              <a:schemeClr val="dk1"/>
            </a:solidFill>
            <a:prstDash val="solid"/>
            <a:round/>
            <a:headEnd type="none" w="sm" len="sm"/>
            <a:tailEnd type="none" w="sm" len="sm"/>
          </a:ln>
        </p:spPr>
      </p:pic>
      <p:sp>
        <p:nvSpPr>
          <p:cNvPr id="4" name="Google Shape;173;p27">
            <a:extLst>
              <a:ext uri="{FF2B5EF4-FFF2-40B4-BE49-F238E27FC236}">
                <a16:creationId xmlns:a16="http://schemas.microsoft.com/office/drawing/2014/main" id="{1C8A8947-ABA8-B0E4-06C9-BC0E855F7409}"/>
              </a:ext>
            </a:extLst>
          </p:cNvPr>
          <p:cNvSpPr txBox="1">
            <a:spLocks/>
          </p:cNvSpPr>
          <p:nvPr/>
        </p:nvSpPr>
        <p:spPr>
          <a:xfrm>
            <a:off x="2171150" y="4700326"/>
            <a:ext cx="501030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41118" y="2861874"/>
            <a:ext cx="3830100" cy="1496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in Histopathology</a:t>
            </a:r>
            <a:endParaRPr dirty="0"/>
          </a:p>
        </p:txBody>
      </p:sp>
      <p:sp>
        <p:nvSpPr>
          <p:cNvPr id="211" name="Google Shape;211;p30"/>
          <p:cNvSpPr txBox="1">
            <a:spLocks noGrp="1"/>
          </p:cNvSpPr>
          <p:nvPr>
            <p:ph type="title" idx="2"/>
          </p:nvPr>
        </p:nvSpPr>
        <p:spPr>
          <a:xfrm>
            <a:off x="2097431" y="2020075"/>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212" name="Google Shape;212;p30"/>
          <p:cNvPicPr preferRelativeResize="0">
            <a:picLocks noGrp="1"/>
          </p:cNvPicPr>
          <p:nvPr>
            <p:ph type="pic" idx="3"/>
          </p:nvPr>
        </p:nvPicPr>
        <p:blipFill rotWithShape="1">
          <a:blip r:embed="rId3">
            <a:alphaModFix/>
          </a:blip>
          <a:srcRect l="2824" r="6644" b="15368"/>
          <a:stretch/>
        </p:blipFill>
        <p:spPr>
          <a:xfrm>
            <a:off x="5032275" y="940100"/>
            <a:ext cx="3300000" cy="4318500"/>
          </a:xfrm>
          <a:prstGeom prst="round2SameRect">
            <a:avLst>
              <a:gd name="adj1" fmla="val 26603"/>
              <a:gd name="adj2" fmla="val 0"/>
            </a:avLst>
          </a:prstGeom>
        </p:spPr>
      </p:pic>
      <p:pic>
        <p:nvPicPr>
          <p:cNvPr id="213" name="Google Shape;213;p30"/>
          <p:cNvPicPr preferRelativeResize="0"/>
          <p:nvPr/>
        </p:nvPicPr>
        <p:blipFill rotWithShape="1">
          <a:blip r:embed="rId4">
            <a:alphaModFix/>
          </a:blip>
          <a:srcRect l="38137" t="5936" r="24440" b="69920"/>
          <a:stretch/>
        </p:blipFill>
        <p:spPr>
          <a:xfrm>
            <a:off x="4657800" y="789600"/>
            <a:ext cx="1062600" cy="1035600"/>
          </a:xfrm>
          <a:prstGeom prst="ellipse">
            <a:avLst/>
          </a:prstGeom>
          <a:noFill/>
          <a:ln w="9525" cap="flat" cmpd="sng">
            <a:solidFill>
              <a:schemeClr val="dk1"/>
            </a:solidFill>
            <a:prstDash val="solid"/>
            <a:round/>
            <a:headEnd type="none" w="sm" len="sm"/>
            <a:tailEnd type="none" w="sm" len="sm"/>
          </a:ln>
        </p:spPr>
      </p:pic>
      <p:sp>
        <p:nvSpPr>
          <p:cNvPr id="2" name="Google Shape;173;p27">
            <a:extLst>
              <a:ext uri="{FF2B5EF4-FFF2-40B4-BE49-F238E27FC236}">
                <a16:creationId xmlns:a16="http://schemas.microsoft.com/office/drawing/2014/main" id="{214E9C9B-7831-AF35-3AC0-CE0CFC95780C}"/>
              </a:ext>
            </a:extLst>
          </p:cNvPr>
          <p:cNvSpPr txBox="1">
            <a:spLocks/>
          </p:cNvSpPr>
          <p:nvPr/>
        </p:nvSpPr>
        <p:spPr>
          <a:xfrm>
            <a:off x="243920" y="4718880"/>
            <a:ext cx="468622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
        <p:nvSpPr>
          <p:cNvPr id="3" name="Google Shape;173;p27">
            <a:extLst>
              <a:ext uri="{FF2B5EF4-FFF2-40B4-BE49-F238E27FC236}">
                <a16:creationId xmlns:a16="http://schemas.microsoft.com/office/drawing/2014/main" id="{0C92448D-F0D7-5BE3-AD20-002F6315651B}"/>
              </a:ext>
            </a:extLst>
          </p:cNvPr>
          <p:cNvSpPr txBox="1">
            <a:spLocks/>
          </p:cNvSpPr>
          <p:nvPr/>
        </p:nvSpPr>
        <p:spPr>
          <a:xfrm>
            <a:off x="228680" y="4718880"/>
            <a:ext cx="4788355"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FC5B2A-BD75-933D-F51D-14C7EF78D2B0}"/>
            </a:ext>
          </a:extLst>
        </p:cNvPr>
        <p:cNvGrpSpPr/>
        <p:nvPr/>
      </p:nvGrpSpPr>
      <p:grpSpPr>
        <a:xfrm>
          <a:off x="0" y="0"/>
          <a:ext cx="0" cy="0"/>
          <a:chOff x="0" y="0"/>
          <a:chExt cx="0" cy="0"/>
        </a:xfrm>
      </p:grpSpPr>
      <p:sp>
        <p:nvSpPr>
          <p:cNvPr id="235" name="Google Shape;235;p33">
            <a:extLst>
              <a:ext uri="{FF2B5EF4-FFF2-40B4-BE49-F238E27FC236}">
                <a16:creationId xmlns:a16="http://schemas.microsoft.com/office/drawing/2014/main" id="{1DA6FA3E-3988-A831-051B-63F915EDE9E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Challenges in Histopathology</a:t>
            </a:r>
            <a:endParaRPr b="0" dirty="0"/>
          </a:p>
        </p:txBody>
      </p:sp>
      <p:sp>
        <p:nvSpPr>
          <p:cNvPr id="236" name="Google Shape;236;p33">
            <a:extLst>
              <a:ext uri="{FF2B5EF4-FFF2-40B4-BE49-F238E27FC236}">
                <a16:creationId xmlns:a16="http://schemas.microsoft.com/office/drawing/2014/main" id="{502E6862-81E7-A310-E9A2-533DF17EB604}"/>
              </a:ext>
            </a:extLst>
          </p:cNvPr>
          <p:cNvSpPr txBox="1">
            <a:spLocks noGrp="1"/>
          </p:cNvSpPr>
          <p:nvPr>
            <p:ph type="subTitle" idx="4"/>
          </p:nvPr>
        </p:nvSpPr>
        <p:spPr>
          <a:xfrm>
            <a:off x="503284" y="1294624"/>
            <a:ext cx="2981061" cy="85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Problems with </a:t>
            </a:r>
          </a:p>
          <a:p>
            <a:pPr marL="0" lvl="0" indent="0" algn="ctr" rtl="0">
              <a:spcBef>
                <a:spcPts val="0"/>
              </a:spcBef>
              <a:spcAft>
                <a:spcPts val="0"/>
              </a:spcAft>
              <a:buNone/>
            </a:pPr>
            <a:r>
              <a:rPr lang="en" dirty="0"/>
              <a:t>CNNs &amp; ViTs</a:t>
            </a:r>
            <a:endParaRPr dirty="0"/>
          </a:p>
        </p:txBody>
      </p:sp>
      <p:sp>
        <p:nvSpPr>
          <p:cNvPr id="237" name="Google Shape;237;p33">
            <a:extLst>
              <a:ext uri="{FF2B5EF4-FFF2-40B4-BE49-F238E27FC236}">
                <a16:creationId xmlns:a16="http://schemas.microsoft.com/office/drawing/2014/main" id="{A3BD996A-BD7E-DD02-D6D3-48C55A0D52D0}"/>
              </a:ext>
            </a:extLst>
          </p:cNvPr>
          <p:cNvSpPr txBox="1">
            <a:spLocks noGrp="1"/>
          </p:cNvSpPr>
          <p:nvPr>
            <p:ph type="subTitle" idx="5"/>
          </p:nvPr>
        </p:nvSpPr>
        <p:spPr>
          <a:xfrm>
            <a:off x="4657830" y="1048539"/>
            <a:ext cx="3289830" cy="11502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Histopathology-specific Challenges </a:t>
            </a:r>
            <a:endParaRPr dirty="0"/>
          </a:p>
        </p:txBody>
      </p:sp>
      <p:sp>
        <p:nvSpPr>
          <p:cNvPr id="238" name="Google Shape;238;p33">
            <a:extLst>
              <a:ext uri="{FF2B5EF4-FFF2-40B4-BE49-F238E27FC236}">
                <a16:creationId xmlns:a16="http://schemas.microsoft.com/office/drawing/2014/main" id="{960055D4-9878-7234-9332-8561F5A5B096}"/>
              </a:ext>
            </a:extLst>
          </p:cNvPr>
          <p:cNvSpPr txBox="1">
            <a:spLocks noGrp="1"/>
          </p:cNvSpPr>
          <p:nvPr>
            <p:ph type="subTitle" idx="1"/>
          </p:nvPr>
        </p:nvSpPr>
        <p:spPr>
          <a:xfrm>
            <a:off x="419829" y="2084524"/>
            <a:ext cx="2910476" cy="2944676"/>
          </a:xfrm>
          <a:prstGeom prst="rect">
            <a:avLst/>
          </a:prstGeom>
        </p:spPr>
        <p:txBody>
          <a:bodyPr spcFirstLastPara="1" wrap="square" lIns="91425" tIns="91425" rIns="91425" bIns="91425" anchor="t" anchorCtr="0">
            <a:noAutofit/>
          </a:bodyPr>
          <a:lstStyle/>
          <a:p>
            <a:pPr marL="0" indent="0"/>
            <a:r>
              <a:rPr lang="en-US" sz="1400" dirty="0"/>
              <a:t>Deep learning models CNNs  and vision transformers (</a:t>
            </a:r>
            <a:r>
              <a:rPr lang="en-US" sz="1400" dirty="0" err="1"/>
              <a:t>ViTs</a:t>
            </a:r>
            <a:r>
              <a:rPr lang="en-US" sz="1400" dirty="0"/>
              <a:t>)  have demonstrated strong performance in tasks such as tumor detection, subtype classification, and cellular composition analysis. </a:t>
            </a:r>
          </a:p>
          <a:p>
            <a:pPr marL="0" indent="0"/>
            <a:endParaRPr lang="en-US" sz="1400" dirty="0"/>
          </a:p>
          <a:p>
            <a:pPr marL="0" indent="0"/>
            <a:r>
              <a:rPr lang="en-US" sz="1400" dirty="0"/>
              <a:t>But these approaches remain </a:t>
            </a:r>
            <a:r>
              <a:rPr lang="en-US" sz="1400" b="1" dirty="0"/>
              <a:t>heavily dependent on large, expertly annotated datasets</a:t>
            </a:r>
            <a:r>
              <a:rPr lang="en-US" sz="1400" dirty="0"/>
              <a:t>, which are </a:t>
            </a:r>
            <a:r>
              <a:rPr lang="en-US" sz="1400" b="1" dirty="0"/>
              <a:t>costly, time-consuming to curate, and often institution-specific</a:t>
            </a:r>
            <a:r>
              <a:rPr lang="en-US" sz="1400" dirty="0"/>
              <a:t>.</a:t>
            </a:r>
          </a:p>
        </p:txBody>
      </p:sp>
      <p:sp>
        <p:nvSpPr>
          <p:cNvPr id="239" name="Google Shape;239;p33">
            <a:extLst>
              <a:ext uri="{FF2B5EF4-FFF2-40B4-BE49-F238E27FC236}">
                <a16:creationId xmlns:a16="http://schemas.microsoft.com/office/drawing/2014/main" id="{1827E2E7-9369-F7BB-0471-A1C36B9F467D}"/>
              </a:ext>
            </a:extLst>
          </p:cNvPr>
          <p:cNvSpPr txBox="1">
            <a:spLocks noGrp="1"/>
          </p:cNvSpPr>
          <p:nvPr>
            <p:ph type="subTitle" idx="2"/>
          </p:nvPr>
        </p:nvSpPr>
        <p:spPr>
          <a:xfrm>
            <a:off x="3567800" y="2084524"/>
            <a:ext cx="5355219" cy="3119936"/>
          </a:xfrm>
          <a:prstGeom prst="rect">
            <a:avLst/>
          </a:prstGeom>
        </p:spPr>
        <p:txBody>
          <a:bodyPr spcFirstLastPara="1" wrap="square" lIns="91425" tIns="91425" rIns="91425" bIns="91425" anchor="t" anchorCtr="0">
            <a:noAutofit/>
          </a:bodyPr>
          <a:lstStyle/>
          <a:p>
            <a:pPr marL="0" lvl="0" indent="0"/>
            <a:r>
              <a:rPr lang="en-US" sz="1400" dirty="0"/>
              <a:t>Histopathology introduces substantial domain-specific challenges: </a:t>
            </a:r>
          </a:p>
          <a:p>
            <a:pPr marL="0" lvl="0" indent="0"/>
            <a:endParaRPr lang="en-US" sz="1400" dirty="0"/>
          </a:p>
          <a:p>
            <a:pPr marL="285750" indent="-285750" algn="l">
              <a:buFont typeface="Wingdings" panose="05000000000000000000" pitchFamily="2" charset="2"/>
              <a:buChar char="§"/>
            </a:pPr>
            <a:r>
              <a:rPr lang="en-PK" altLang="en-PK" sz="1400" dirty="0">
                <a:solidFill>
                  <a:schemeClr val="tx1"/>
                </a:solidFill>
                <a:latin typeface="Alegreya" panose="020B0604020202020204" charset="0"/>
              </a:rPr>
              <a:t>Different hospitals use different </a:t>
            </a:r>
            <a:r>
              <a:rPr lang="en-PK" altLang="en-PK" sz="1400" b="1" dirty="0">
                <a:solidFill>
                  <a:schemeClr val="tx1"/>
                </a:solidFill>
                <a:latin typeface="Alegreya" panose="020B0604020202020204" charset="0"/>
              </a:rPr>
              <a:t>staining protocols</a:t>
            </a:r>
            <a:endParaRPr lang="en-PK" altLang="en-PK" sz="1400" dirty="0">
              <a:solidFill>
                <a:schemeClr val="tx1"/>
              </a:solidFill>
              <a:latin typeface="Alegreya" panose="020B0604020202020204" charset="0"/>
            </a:endParaRPr>
          </a:p>
          <a:p>
            <a:pPr marL="285750" indent="-285750" algn="l">
              <a:buFont typeface="Wingdings" panose="05000000000000000000" pitchFamily="2" charset="2"/>
              <a:buChar char="§"/>
            </a:pPr>
            <a:r>
              <a:rPr lang="en-PK" altLang="en-PK" sz="1400" dirty="0">
                <a:solidFill>
                  <a:schemeClr val="tx1"/>
                </a:solidFill>
                <a:latin typeface="Alegreya" panose="020B0604020202020204" charset="0"/>
              </a:rPr>
              <a:t>Different scanners produce different </a:t>
            </a:r>
            <a:r>
              <a:rPr lang="en-PK" altLang="en-PK" sz="1400" b="1" dirty="0">
                <a:solidFill>
                  <a:schemeClr val="tx1"/>
                </a:solidFill>
                <a:latin typeface="Alegreya" panose="020B0604020202020204" charset="0"/>
              </a:rPr>
              <a:t>resolutions and </a:t>
            </a:r>
            <a:r>
              <a:rPr lang="en-PK" altLang="en-PK" sz="1400" b="1" dirty="0" err="1">
                <a:solidFill>
                  <a:schemeClr val="tx1"/>
                </a:solidFill>
                <a:latin typeface="Alegreya" panose="020B0604020202020204" charset="0"/>
              </a:rPr>
              <a:t>color</a:t>
            </a:r>
            <a:r>
              <a:rPr lang="en-PK" altLang="en-PK" sz="1400" b="1" dirty="0">
                <a:solidFill>
                  <a:schemeClr val="tx1"/>
                </a:solidFill>
                <a:latin typeface="Alegreya" panose="020B0604020202020204" charset="0"/>
              </a:rPr>
              <a:t> profiles</a:t>
            </a:r>
            <a:endParaRPr lang="en-PK" altLang="en-PK" sz="1400" dirty="0">
              <a:solidFill>
                <a:schemeClr val="tx1"/>
              </a:solidFill>
              <a:latin typeface="Alegreya" panose="020B0604020202020204" charset="0"/>
            </a:endParaRPr>
          </a:p>
          <a:p>
            <a:pPr marL="285750" indent="-285750" algn="l">
              <a:buFont typeface="Wingdings" panose="05000000000000000000" pitchFamily="2" charset="2"/>
              <a:buChar char="§"/>
            </a:pPr>
            <a:r>
              <a:rPr lang="en-PK" altLang="en-PK" sz="1400" dirty="0">
                <a:solidFill>
                  <a:schemeClr val="tx1"/>
                </a:solidFill>
                <a:latin typeface="Alegreya" panose="020B0604020202020204" charset="0"/>
              </a:rPr>
              <a:t>Tissue preparation varies between labs</a:t>
            </a:r>
            <a:endParaRPr lang="en-US" altLang="en-PK" sz="1400" dirty="0">
              <a:solidFill>
                <a:schemeClr val="tx1"/>
              </a:solidFill>
              <a:latin typeface="Alegreya" panose="020B0604020202020204" charset="0"/>
            </a:endParaRPr>
          </a:p>
          <a:p>
            <a:pPr marL="285750" indent="-285750" algn="l">
              <a:buFont typeface="Wingdings" panose="05000000000000000000" pitchFamily="2" charset="2"/>
              <a:buChar char="§"/>
            </a:pPr>
            <a:r>
              <a:rPr lang="en-PK" altLang="en-PK" sz="1400" dirty="0">
                <a:solidFill>
                  <a:schemeClr val="tx1"/>
                </a:solidFill>
                <a:latin typeface="Alegreya" panose="020B0604020202020204" charset="0"/>
              </a:rPr>
              <a:t>Datasets differ in </a:t>
            </a:r>
            <a:r>
              <a:rPr lang="en-PK" altLang="en-PK" sz="1400" b="1" dirty="0">
                <a:solidFill>
                  <a:schemeClr val="tx1"/>
                </a:solidFill>
                <a:latin typeface="Alegreya" panose="020B0604020202020204" charset="0"/>
              </a:rPr>
              <a:t>morphology, artifacts, and disease distribution</a:t>
            </a:r>
            <a:endParaRPr lang="en-PK" altLang="en-PK" sz="1400" dirty="0">
              <a:solidFill>
                <a:schemeClr val="tx1"/>
              </a:solidFill>
              <a:latin typeface="Alegreya" panose="020B0604020202020204" charset="0"/>
            </a:endParaRPr>
          </a:p>
          <a:p>
            <a:pPr marL="285750" lvl="0" indent="-285750" algn="l">
              <a:buFont typeface="Wingdings" panose="05000000000000000000" pitchFamily="2" charset="2"/>
              <a:buChar char="§"/>
            </a:pPr>
            <a:r>
              <a:rPr lang="en-US" sz="1400" dirty="0"/>
              <a:t> inter-observer differences i.e. </a:t>
            </a:r>
            <a:r>
              <a:rPr lang="en-US" sz="1400" b="1" dirty="0"/>
              <a:t>two or more clinicians/pathologists do not agree</a:t>
            </a:r>
            <a:r>
              <a:rPr lang="en-US" sz="1400" dirty="0"/>
              <a:t> on the diagnosis, label, or annotation of the same histopathology image </a:t>
            </a:r>
          </a:p>
          <a:p>
            <a:pPr marL="285750" lvl="0" indent="-285750">
              <a:buFont typeface="Wingdings" panose="05000000000000000000" pitchFamily="2" charset="2"/>
              <a:buChar char="§"/>
            </a:pPr>
            <a:endParaRPr lang="en-US" sz="1400" dirty="0"/>
          </a:p>
          <a:p>
            <a:pPr marL="0" lvl="0" indent="0"/>
            <a:r>
              <a:rPr lang="en-US" sz="1400" b="1" dirty="0"/>
              <a:t>Leads to domain shift, causing trained models to perform poorly when applied across different clinical centers </a:t>
            </a:r>
          </a:p>
        </p:txBody>
      </p:sp>
      <p:pic>
        <p:nvPicPr>
          <p:cNvPr id="2" name="Google Shape;221;p31">
            <a:extLst>
              <a:ext uri="{FF2B5EF4-FFF2-40B4-BE49-F238E27FC236}">
                <a16:creationId xmlns:a16="http://schemas.microsoft.com/office/drawing/2014/main" id="{523BF139-9331-3C0A-4DB1-79B594485AAD}"/>
              </a:ext>
            </a:extLst>
          </p:cNvPr>
          <p:cNvPicPr preferRelativeResize="0"/>
          <p:nvPr/>
        </p:nvPicPr>
        <p:blipFill rotWithShape="1">
          <a:blip r:embed="rId3">
            <a:alphaModFix/>
          </a:blip>
          <a:srcRect l="45393" t="12544" r="17184" b="63312"/>
          <a:stretch/>
        </p:blipFill>
        <p:spPr>
          <a:xfrm>
            <a:off x="103282" y="148515"/>
            <a:ext cx="1062600" cy="1035600"/>
          </a:xfrm>
          <a:prstGeom prst="ellipse">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70555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2E92F3D2-5234-F576-AEB3-CDDFF8DC602D}"/>
            </a:ext>
          </a:extLst>
        </p:cNvPr>
        <p:cNvGrpSpPr/>
        <p:nvPr/>
      </p:nvGrpSpPr>
      <p:grpSpPr>
        <a:xfrm>
          <a:off x="0" y="0"/>
          <a:ext cx="0" cy="0"/>
          <a:chOff x="0" y="0"/>
          <a:chExt cx="0" cy="0"/>
        </a:xfrm>
      </p:grpSpPr>
      <p:sp>
        <p:nvSpPr>
          <p:cNvPr id="210" name="Google Shape;210;p30">
            <a:extLst>
              <a:ext uri="{FF2B5EF4-FFF2-40B4-BE49-F238E27FC236}">
                <a16:creationId xmlns:a16="http://schemas.microsoft.com/office/drawing/2014/main" id="{3042B66F-56D5-A525-E58D-7871BB09352F}"/>
              </a:ext>
            </a:extLst>
          </p:cNvPr>
          <p:cNvSpPr txBox="1">
            <a:spLocks noGrp="1"/>
          </p:cNvSpPr>
          <p:nvPr>
            <p:ph type="title"/>
          </p:nvPr>
        </p:nvSpPr>
        <p:spPr>
          <a:xfrm>
            <a:off x="741118" y="2861874"/>
            <a:ext cx="3830100" cy="1496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Limitations of Learning Models</a:t>
            </a:r>
            <a:endParaRPr dirty="0"/>
          </a:p>
        </p:txBody>
      </p:sp>
      <p:sp>
        <p:nvSpPr>
          <p:cNvPr id="211" name="Google Shape;211;p30">
            <a:extLst>
              <a:ext uri="{FF2B5EF4-FFF2-40B4-BE49-F238E27FC236}">
                <a16:creationId xmlns:a16="http://schemas.microsoft.com/office/drawing/2014/main" id="{7D0B8649-FA3A-2213-D73B-0EB06B85EB12}"/>
              </a:ext>
            </a:extLst>
          </p:cNvPr>
          <p:cNvSpPr txBox="1">
            <a:spLocks noGrp="1"/>
          </p:cNvSpPr>
          <p:nvPr>
            <p:ph type="title" idx="2"/>
          </p:nvPr>
        </p:nvSpPr>
        <p:spPr>
          <a:xfrm>
            <a:off x="2097431" y="2020075"/>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212" name="Google Shape;212;p30">
            <a:extLst>
              <a:ext uri="{FF2B5EF4-FFF2-40B4-BE49-F238E27FC236}">
                <a16:creationId xmlns:a16="http://schemas.microsoft.com/office/drawing/2014/main" id="{D31A3775-56C3-9F49-C897-B90016F1BAF1}"/>
              </a:ext>
            </a:extLst>
          </p:cNvPr>
          <p:cNvPicPr preferRelativeResize="0">
            <a:picLocks noGrp="1"/>
          </p:cNvPicPr>
          <p:nvPr>
            <p:ph type="pic" idx="3"/>
          </p:nvPr>
        </p:nvPicPr>
        <p:blipFill rotWithShape="1">
          <a:blip r:embed="rId3">
            <a:alphaModFix/>
          </a:blip>
          <a:srcRect l="2824" r="6644" b="15368"/>
          <a:stretch/>
        </p:blipFill>
        <p:spPr>
          <a:xfrm>
            <a:off x="5032275" y="940100"/>
            <a:ext cx="3300000" cy="4318500"/>
          </a:xfrm>
          <a:prstGeom prst="round2SameRect">
            <a:avLst>
              <a:gd name="adj1" fmla="val 26603"/>
              <a:gd name="adj2" fmla="val 0"/>
            </a:avLst>
          </a:prstGeom>
        </p:spPr>
      </p:pic>
      <p:pic>
        <p:nvPicPr>
          <p:cNvPr id="213" name="Google Shape;213;p30">
            <a:extLst>
              <a:ext uri="{FF2B5EF4-FFF2-40B4-BE49-F238E27FC236}">
                <a16:creationId xmlns:a16="http://schemas.microsoft.com/office/drawing/2014/main" id="{F6D164E1-33E4-27CD-BE18-EDE6474198FA}"/>
              </a:ext>
            </a:extLst>
          </p:cNvPr>
          <p:cNvPicPr preferRelativeResize="0"/>
          <p:nvPr/>
        </p:nvPicPr>
        <p:blipFill rotWithShape="1">
          <a:blip r:embed="rId4">
            <a:alphaModFix/>
          </a:blip>
          <a:srcRect l="38137" t="5936" r="24440" b="69920"/>
          <a:stretch/>
        </p:blipFill>
        <p:spPr>
          <a:xfrm>
            <a:off x="4657800" y="789600"/>
            <a:ext cx="1062600" cy="1035600"/>
          </a:xfrm>
          <a:prstGeom prst="ellipse">
            <a:avLst/>
          </a:prstGeom>
          <a:noFill/>
          <a:ln w="9525" cap="flat" cmpd="sng">
            <a:solidFill>
              <a:schemeClr val="dk1"/>
            </a:solidFill>
            <a:prstDash val="solid"/>
            <a:round/>
            <a:headEnd type="none" w="sm" len="sm"/>
            <a:tailEnd type="none" w="sm" len="sm"/>
          </a:ln>
        </p:spPr>
      </p:pic>
      <p:sp>
        <p:nvSpPr>
          <p:cNvPr id="2" name="Google Shape;173;p27">
            <a:extLst>
              <a:ext uri="{FF2B5EF4-FFF2-40B4-BE49-F238E27FC236}">
                <a16:creationId xmlns:a16="http://schemas.microsoft.com/office/drawing/2014/main" id="{0BD2E470-EB8E-0C07-011D-7735F2986C36}"/>
              </a:ext>
            </a:extLst>
          </p:cNvPr>
          <p:cNvSpPr txBox="1">
            <a:spLocks/>
          </p:cNvSpPr>
          <p:nvPr/>
        </p:nvSpPr>
        <p:spPr>
          <a:xfrm>
            <a:off x="243920" y="4718880"/>
            <a:ext cx="4686220"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
        <p:nvSpPr>
          <p:cNvPr id="3" name="Google Shape;173;p27">
            <a:extLst>
              <a:ext uri="{FF2B5EF4-FFF2-40B4-BE49-F238E27FC236}">
                <a16:creationId xmlns:a16="http://schemas.microsoft.com/office/drawing/2014/main" id="{64701C78-0D8D-6DC1-9F30-0310958B80DD}"/>
              </a:ext>
            </a:extLst>
          </p:cNvPr>
          <p:cNvSpPr txBox="1">
            <a:spLocks/>
          </p:cNvSpPr>
          <p:nvPr/>
        </p:nvSpPr>
        <p:spPr>
          <a:xfrm>
            <a:off x="228680" y="4718880"/>
            <a:ext cx="4788355" cy="4095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800"/>
              <a:buFont typeface="Alegreya"/>
              <a:buNone/>
              <a:defRPr sz="1800" b="0" i="0" u="none" strike="noStrike" cap="none">
                <a:solidFill>
                  <a:schemeClr val="dk1"/>
                </a:solidFill>
                <a:latin typeface="Alegreya"/>
                <a:ea typeface="Alegreya"/>
                <a:cs typeface="Alegreya"/>
                <a:sym typeface="Alegreya"/>
              </a:defRPr>
            </a:lvl9pPr>
          </a:lstStyle>
          <a:p>
            <a:pPr marL="0" indent="0"/>
            <a:br>
              <a:rPr lang="en-US" b="1" dirty="0"/>
            </a:br>
            <a:endParaRPr lang="en-US" b="1" dirty="0"/>
          </a:p>
        </p:txBody>
      </p:sp>
    </p:spTree>
    <p:extLst>
      <p:ext uri="{BB962C8B-B14F-4D97-AF65-F5344CB8AC3E}">
        <p14:creationId xmlns:p14="http://schemas.microsoft.com/office/powerpoint/2010/main" val="395225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B5FA6153-C96D-FF9D-0E92-31806CABE18B}"/>
            </a:ext>
          </a:extLst>
        </p:cNvPr>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F0B3C4B8-3F78-C498-A57B-C29B5363154C}"/>
              </a:ext>
            </a:extLst>
          </p:cNvPr>
          <p:cNvSpPr/>
          <p:nvPr/>
        </p:nvSpPr>
        <p:spPr>
          <a:xfrm>
            <a:off x="5128260" y="2560320"/>
            <a:ext cx="3688079" cy="823869"/>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5" name="Google Shape;235;p33">
            <a:extLst>
              <a:ext uri="{FF2B5EF4-FFF2-40B4-BE49-F238E27FC236}">
                <a16:creationId xmlns:a16="http://schemas.microsoft.com/office/drawing/2014/main" id="{86452D3C-2D55-B515-75B7-C939DDF37961}"/>
              </a:ext>
            </a:extLst>
          </p:cNvPr>
          <p:cNvSpPr txBox="1">
            <a:spLocks noGrp="1"/>
          </p:cNvSpPr>
          <p:nvPr>
            <p:ph type="title"/>
          </p:nvPr>
        </p:nvSpPr>
        <p:spPr>
          <a:xfrm>
            <a:off x="720000" y="445024"/>
            <a:ext cx="7704000" cy="10942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Categories of Models for Histology Image Calssification &amp; Segmentation</a:t>
            </a:r>
            <a:endParaRPr dirty="0"/>
          </a:p>
        </p:txBody>
      </p:sp>
      <p:sp>
        <p:nvSpPr>
          <p:cNvPr id="236" name="Google Shape;236;p33">
            <a:extLst>
              <a:ext uri="{FF2B5EF4-FFF2-40B4-BE49-F238E27FC236}">
                <a16:creationId xmlns:a16="http://schemas.microsoft.com/office/drawing/2014/main" id="{292DBEF6-9E4D-6F65-7584-6EFB8A0FDD74}"/>
              </a:ext>
            </a:extLst>
          </p:cNvPr>
          <p:cNvSpPr txBox="1">
            <a:spLocks noGrp="1"/>
          </p:cNvSpPr>
          <p:nvPr>
            <p:ph type="subTitle" idx="4"/>
          </p:nvPr>
        </p:nvSpPr>
        <p:spPr>
          <a:xfrm>
            <a:off x="327661" y="1581825"/>
            <a:ext cx="2175300" cy="85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Weakly Supervised</a:t>
            </a:r>
            <a:endParaRPr dirty="0"/>
          </a:p>
        </p:txBody>
      </p:sp>
      <p:sp>
        <p:nvSpPr>
          <p:cNvPr id="237" name="Google Shape;237;p33">
            <a:extLst>
              <a:ext uri="{FF2B5EF4-FFF2-40B4-BE49-F238E27FC236}">
                <a16:creationId xmlns:a16="http://schemas.microsoft.com/office/drawing/2014/main" id="{52F9FCD3-491E-6EB1-8900-A041C19C8B26}"/>
              </a:ext>
            </a:extLst>
          </p:cNvPr>
          <p:cNvSpPr txBox="1">
            <a:spLocks noGrp="1"/>
          </p:cNvSpPr>
          <p:nvPr>
            <p:ph type="subTitle" idx="5"/>
          </p:nvPr>
        </p:nvSpPr>
        <p:spPr>
          <a:xfrm>
            <a:off x="2750889" y="1572947"/>
            <a:ext cx="2175300" cy="85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Self </a:t>
            </a:r>
          </a:p>
          <a:p>
            <a:pPr marL="0" lvl="0" indent="0" algn="ctr" rtl="0">
              <a:spcBef>
                <a:spcPts val="0"/>
              </a:spcBef>
              <a:spcAft>
                <a:spcPts val="0"/>
              </a:spcAft>
              <a:buNone/>
            </a:pPr>
            <a:r>
              <a:rPr lang="en-US" dirty="0"/>
              <a:t>Supervised</a:t>
            </a:r>
            <a:endParaRPr dirty="0"/>
          </a:p>
        </p:txBody>
      </p:sp>
      <p:sp>
        <p:nvSpPr>
          <p:cNvPr id="238" name="Google Shape;238;p33">
            <a:extLst>
              <a:ext uri="{FF2B5EF4-FFF2-40B4-BE49-F238E27FC236}">
                <a16:creationId xmlns:a16="http://schemas.microsoft.com/office/drawing/2014/main" id="{EDBE1AC5-16DF-F643-C07B-2412D97E5C5D}"/>
              </a:ext>
            </a:extLst>
          </p:cNvPr>
          <p:cNvSpPr txBox="1">
            <a:spLocks noGrp="1"/>
          </p:cNvSpPr>
          <p:nvPr>
            <p:ph type="subTitle" idx="1"/>
          </p:nvPr>
        </p:nvSpPr>
        <p:spPr>
          <a:xfrm>
            <a:off x="327661" y="2462556"/>
            <a:ext cx="2175300" cy="1662000"/>
          </a:xfrm>
          <a:prstGeom prst="rect">
            <a:avLst/>
          </a:prstGeom>
        </p:spPr>
        <p:txBody>
          <a:bodyPr spcFirstLastPara="1" wrap="square" lIns="91425" tIns="91425" rIns="91425" bIns="91425" anchor="t" anchorCtr="0">
            <a:noAutofit/>
          </a:bodyPr>
          <a:lstStyle/>
          <a:p>
            <a:pPr marL="0" lvl="0" indent="0"/>
            <a:r>
              <a:rPr lang="en-US" sz="1600" dirty="0"/>
              <a:t>Use data with labels at a broad level, without needing detailed annotations for every instance</a:t>
            </a:r>
            <a:endParaRPr sz="1600" dirty="0"/>
          </a:p>
        </p:txBody>
      </p:sp>
      <p:sp>
        <p:nvSpPr>
          <p:cNvPr id="239" name="Google Shape;239;p33">
            <a:extLst>
              <a:ext uri="{FF2B5EF4-FFF2-40B4-BE49-F238E27FC236}">
                <a16:creationId xmlns:a16="http://schemas.microsoft.com/office/drawing/2014/main" id="{A86BC446-5970-9294-6FDE-CED5AF29A767}"/>
              </a:ext>
            </a:extLst>
          </p:cNvPr>
          <p:cNvSpPr txBox="1">
            <a:spLocks noGrp="1"/>
          </p:cNvSpPr>
          <p:nvPr>
            <p:ph type="subTitle" idx="2"/>
          </p:nvPr>
        </p:nvSpPr>
        <p:spPr>
          <a:xfrm>
            <a:off x="2839916" y="2427425"/>
            <a:ext cx="2175300" cy="1662000"/>
          </a:xfrm>
          <a:prstGeom prst="rect">
            <a:avLst/>
          </a:prstGeom>
        </p:spPr>
        <p:txBody>
          <a:bodyPr spcFirstLastPara="1" wrap="square" lIns="91425" tIns="91425" rIns="91425" bIns="91425" anchor="t" anchorCtr="0">
            <a:noAutofit/>
          </a:bodyPr>
          <a:lstStyle/>
          <a:p>
            <a:pPr marL="0" lvl="0" indent="0"/>
            <a:r>
              <a:rPr lang="en-US" sz="1600" dirty="0"/>
              <a:t>Learn from the data itself without using labels, using pretext tasks to boost downstream task performance</a:t>
            </a:r>
            <a:endParaRPr sz="1600" dirty="0"/>
          </a:p>
        </p:txBody>
      </p:sp>
      <p:sp>
        <p:nvSpPr>
          <p:cNvPr id="240" name="Google Shape;240;p33">
            <a:extLst>
              <a:ext uri="{FF2B5EF4-FFF2-40B4-BE49-F238E27FC236}">
                <a16:creationId xmlns:a16="http://schemas.microsoft.com/office/drawing/2014/main" id="{FE0C3F00-6252-B9F7-85A8-5B47767B69E8}"/>
              </a:ext>
            </a:extLst>
          </p:cNvPr>
          <p:cNvSpPr txBox="1">
            <a:spLocks noGrp="1"/>
          </p:cNvSpPr>
          <p:nvPr>
            <p:ph type="subTitle" idx="3"/>
          </p:nvPr>
        </p:nvSpPr>
        <p:spPr>
          <a:xfrm>
            <a:off x="5237871" y="2602688"/>
            <a:ext cx="3578468" cy="701037"/>
          </a:xfrm>
          <a:prstGeom prst="rect">
            <a:avLst/>
          </a:prstGeom>
        </p:spPr>
        <p:txBody>
          <a:bodyPr spcFirstLastPara="1" wrap="square" lIns="91425" tIns="91425" rIns="91425" bIns="91425" anchor="t" anchorCtr="0">
            <a:noAutofit/>
          </a:bodyPr>
          <a:lstStyle/>
          <a:p>
            <a:pPr marL="0" lvl="0" indent="0"/>
            <a:r>
              <a:rPr lang="en-US" sz="1600" dirty="0"/>
              <a:t>Integrate textual descriptions with visual data to pre-train deep models. </a:t>
            </a:r>
            <a:endParaRPr sz="1600" b="1" dirty="0"/>
          </a:p>
        </p:txBody>
      </p:sp>
      <p:sp>
        <p:nvSpPr>
          <p:cNvPr id="241" name="Google Shape;241;p33">
            <a:extLst>
              <a:ext uri="{FF2B5EF4-FFF2-40B4-BE49-F238E27FC236}">
                <a16:creationId xmlns:a16="http://schemas.microsoft.com/office/drawing/2014/main" id="{72F75B8E-3148-D1F8-8D81-F55E26CC38DA}"/>
              </a:ext>
            </a:extLst>
          </p:cNvPr>
          <p:cNvSpPr txBox="1">
            <a:spLocks noGrp="1"/>
          </p:cNvSpPr>
          <p:nvPr>
            <p:ph type="subTitle" idx="6"/>
          </p:nvPr>
        </p:nvSpPr>
        <p:spPr>
          <a:xfrm>
            <a:off x="5836582" y="1673265"/>
            <a:ext cx="2248238" cy="85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Vision Language Supervised</a:t>
            </a:r>
            <a:endParaRPr dirty="0"/>
          </a:p>
        </p:txBody>
      </p:sp>
      <p:sp>
        <p:nvSpPr>
          <p:cNvPr id="2" name="Oval 1">
            <a:extLst>
              <a:ext uri="{FF2B5EF4-FFF2-40B4-BE49-F238E27FC236}">
                <a16:creationId xmlns:a16="http://schemas.microsoft.com/office/drawing/2014/main" id="{28C8CD4E-09ED-2BAA-236E-B8B5F79239BA}"/>
              </a:ext>
            </a:extLst>
          </p:cNvPr>
          <p:cNvSpPr/>
          <p:nvPr/>
        </p:nvSpPr>
        <p:spPr>
          <a:xfrm>
            <a:off x="5554980" y="1617244"/>
            <a:ext cx="2636520" cy="8559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05346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188E3E1C-E64B-0B46-32BE-A07AE6603AC4}"/>
            </a:ext>
          </a:extLst>
        </p:cNvPr>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AED798B3-1EF0-B731-C384-92CB8CF486B8}"/>
              </a:ext>
            </a:extLst>
          </p:cNvPr>
          <p:cNvSpPr/>
          <p:nvPr/>
        </p:nvSpPr>
        <p:spPr>
          <a:xfrm>
            <a:off x="323778" y="870209"/>
            <a:ext cx="3794760" cy="1789006"/>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5" name="Google Shape;235;p33">
            <a:extLst>
              <a:ext uri="{FF2B5EF4-FFF2-40B4-BE49-F238E27FC236}">
                <a16:creationId xmlns:a16="http://schemas.microsoft.com/office/drawing/2014/main" id="{93822EF2-2361-8808-43E8-F8594FA1D7F0}"/>
              </a:ext>
            </a:extLst>
          </p:cNvPr>
          <p:cNvSpPr txBox="1">
            <a:spLocks noGrp="1"/>
          </p:cNvSpPr>
          <p:nvPr>
            <p:ph type="title"/>
          </p:nvPr>
        </p:nvSpPr>
        <p:spPr>
          <a:xfrm>
            <a:off x="720000" y="246876"/>
            <a:ext cx="7704000" cy="798443"/>
          </a:xfrm>
          <a:prstGeom prst="rect">
            <a:avLst/>
          </a:prstGeom>
        </p:spPr>
        <p:txBody>
          <a:bodyPr spcFirstLastPara="1" wrap="square" lIns="91425" tIns="91425" rIns="91425" bIns="91425" anchor="t" anchorCtr="0">
            <a:noAutofit/>
          </a:bodyPr>
          <a:lstStyle/>
          <a:p>
            <a:pPr lvl="0"/>
            <a:r>
              <a:rPr lang="en-US" dirty="0"/>
              <a:t>Vision Language Supervised Models</a:t>
            </a:r>
          </a:p>
        </p:txBody>
      </p:sp>
      <p:sp>
        <p:nvSpPr>
          <p:cNvPr id="240" name="Google Shape;240;p33">
            <a:extLst>
              <a:ext uri="{FF2B5EF4-FFF2-40B4-BE49-F238E27FC236}">
                <a16:creationId xmlns:a16="http://schemas.microsoft.com/office/drawing/2014/main" id="{DA681BB4-6D62-D34B-956A-70985D9D4748}"/>
              </a:ext>
            </a:extLst>
          </p:cNvPr>
          <p:cNvSpPr txBox="1">
            <a:spLocks noGrp="1"/>
          </p:cNvSpPr>
          <p:nvPr>
            <p:ph type="subTitle" idx="3"/>
          </p:nvPr>
        </p:nvSpPr>
        <p:spPr>
          <a:xfrm>
            <a:off x="431924" y="894063"/>
            <a:ext cx="3578468" cy="1724292"/>
          </a:xfrm>
          <a:prstGeom prst="rect">
            <a:avLst/>
          </a:prstGeom>
        </p:spPr>
        <p:txBody>
          <a:bodyPr spcFirstLastPara="1" wrap="square" lIns="91425" tIns="91425" rIns="91425" bIns="91425" anchor="t" anchorCtr="0">
            <a:noAutofit/>
          </a:bodyPr>
          <a:lstStyle/>
          <a:p>
            <a:pPr marL="0" lvl="0" indent="0"/>
            <a:r>
              <a:rPr lang="en-US" sz="1400" dirty="0"/>
              <a:t>Adhering to the conventional VL model training approach, these methodologies leverage paired visual-textual data within a contrastive learning framework to ensure that representations of similar Visual-Textual concepts are drawn </a:t>
            </a:r>
            <a:r>
              <a:rPr lang="en-US" sz="1400" b="1" dirty="0"/>
              <a:t>closer together</a:t>
            </a:r>
            <a:r>
              <a:rPr lang="en-US" sz="1400" dirty="0"/>
              <a:t>, while divergent ones are </a:t>
            </a:r>
            <a:r>
              <a:rPr lang="en-US" sz="1400" b="1" dirty="0"/>
              <a:t>distanced</a:t>
            </a:r>
            <a:endParaRPr sz="1400" b="1" dirty="0"/>
          </a:p>
        </p:txBody>
      </p:sp>
      <p:pic>
        <p:nvPicPr>
          <p:cNvPr id="5" name="Picture 4">
            <a:extLst>
              <a:ext uri="{FF2B5EF4-FFF2-40B4-BE49-F238E27FC236}">
                <a16:creationId xmlns:a16="http://schemas.microsoft.com/office/drawing/2014/main" id="{AB188D62-9F07-B311-EA46-04C4F1FCE04D}"/>
              </a:ext>
            </a:extLst>
          </p:cNvPr>
          <p:cNvPicPr>
            <a:picLocks noChangeAspect="1"/>
          </p:cNvPicPr>
          <p:nvPr/>
        </p:nvPicPr>
        <p:blipFill>
          <a:blip r:embed="rId3"/>
          <a:srcRect t="22851" r="38561" b="29245"/>
          <a:stretch>
            <a:fillRect/>
          </a:stretch>
        </p:blipFill>
        <p:spPr>
          <a:xfrm>
            <a:off x="3398135" y="2716661"/>
            <a:ext cx="5533405" cy="2426839"/>
          </a:xfrm>
          <a:prstGeom prst="rect">
            <a:avLst/>
          </a:prstGeom>
        </p:spPr>
      </p:pic>
      <p:sp>
        <p:nvSpPr>
          <p:cNvPr id="15" name="Google Shape;230;p32">
            <a:extLst>
              <a:ext uri="{FF2B5EF4-FFF2-40B4-BE49-F238E27FC236}">
                <a16:creationId xmlns:a16="http://schemas.microsoft.com/office/drawing/2014/main" id="{AA009540-AD32-04FE-0AD7-A90DB2FA6772}"/>
              </a:ext>
            </a:extLst>
          </p:cNvPr>
          <p:cNvSpPr txBox="1">
            <a:spLocks/>
          </p:cNvSpPr>
          <p:nvPr/>
        </p:nvSpPr>
        <p:spPr>
          <a:xfrm>
            <a:off x="4869287" y="663479"/>
            <a:ext cx="2591100" cy="47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1pPr>
            <a:lvl2pPr marL="914400" marR="0" lvl="1"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9pPr>
          </a:lstStyle>
          <a:p>
            <a:r>
              <a:rPr lang="en-US" sz="2000" b="1" dirty="0"/>
              <a:t>What they are</a:t>
            </a:r>
          </a:p>
        </p:txBody>
      </p:sp>
      <p:sp>
        <p:nvSpPr>
          <p:cNvPr id="16" name="Google Shape;226;p32">
            <a:extLst>
              <a:ext uri="{FF2B5EF4-FFF2-40B4-BE49-F238E27FC236}">
                <a16:creationId xmlns:a16="http://schemas.microsoft.com/office/drawing/2014/main" id="{1B5E1493-41C5-848A-B3ED-87078D2477C0}"/>
              </a:ext>
            </a:extLst>
          </p:cNvPr>
          <p:cNvSpPr txBox="1">
            <a:spLocks/>
          </p:cNvSpPr>
          <p:nvPr/>
        </p:nvSpPr>
        <p:spPr>
          <a:xfrm>
            <a:off x="455143" y="2842092"/>
            <a:ext cx="2295608" cy="47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Medium"/>
                <a:ea typeface="EB Garamond Medium"/>
                <a:cs typeface="EB Garamond Medium"/>
                <a:sym typeface="EB Garamond Medium"/>
              </a:defRPr>
            </a:lvl1pPr>
            <a:lvl2pPr marL="914400" marR="0" lvl="1"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2pPr>
            <a:lvl3pPr marL="1371600" marR="0" lvl="2"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3pPr>
            <a:lvl4pPr marL="1828800" marR="0" lvl="3"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4pPr>
            <a:lvl5pPr marL="2286000" marR="0" lvl="4"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5pPr>
            <a:lvl6pPr marL="2743200" marR="0" lvl="5"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6pPr>
            <a:lvl7pPr marL="3200400" marR="0" lvl="6"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7pPr>
            <a:lvl8pPr marL="3657600" marR="0" lvl="7"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8pPr>
            <a:lvl9pPr marL="4114800" marR="0" lvl="8" indent="-304800" algn="ctr" rtl="0">
              <a:lnSpc>
                <a:spcPct val="100000"/>
              </a:lnSpc>
              <a:spcBef>
                <a:spcPts val="0"/>
              </a:spcBef>
              <a:spcAft>
                <a:spcPts val="0"/>
              </a:spcAft>
              <a:buClr>
                <a:schemeClr val="dk1"/>
              </a:buClr>
              <a:buSzPts val="2400"/>
              <a:buFont typeface="EB Garamond"/>
              <a:buNone/>
              <a:defRPr sz="2400" b="0" i="0" u="none" strike="noStrike" cap="none">
                <a:solidFill>
                  <a:schemeClr val="dk1"/>
                </a:solidFill>
                <a:latin typeface="EB Garamond"/>
                <a:ea typeface="EB Garamond"/>
                <a:cs typeface="EB Garamond"/>
                <a:sym typeface="EB Garamond"/>
              </a:defRPr>
            </a:lvl9pPr>
          </a:lstStyle>
          <a:p>
            <a:r>
              <a:rPr lang="en-US" sz="2000" b="1" dirty="0"/>
              <a:t>How they work</a:t>
            </a:r>
          </a:p>
        </p:txBody>
      </p:sp>
      <p:sp>
        <p:nvSpPr>
          <p:cNvPr id="17" name="Google Shape;229;p32">
            <a:extLst>
              <a:ext uri="{FF2B5EF4-FFF2-40B4-BE49-F238E27FC236}">
                <a16:creationId xmlns:a16="http://schemas.microsoft.com/office/drawing/2014/main" id="{E7B59F1E-7E15-476D-57E0-DA3244923A94}"/>
              </a:ext>
            </a:extLst>
          </p:cNvPr>
          <p:cNvSpPr txBox="1">
            <a:spLocks/>
          </p:cNvSpPr>
          <p:nvPr/>
        </p:nvSpPr>
        <p:spPr>
          <a:xfrm>
            <a:off x="4245898" y="1021466"/>
            <a:ext cx="4685642" cy="17890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1pPr>
            <a:lvl2pPr marL="914400" marR="0" lvl="1"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2pPr>
            <a:lvl3pPr marL="1371600" marR="0" lvl="2"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3pPr>
            <a:lvl4pPr marL="1828800" marR="0" lvl="3"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4pPr>
            <a:lvl5pPr marL="2286000" marR="0" lvl="4"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5pPr>
            <a:lvl6pPr marL="2743200" marR="0" lvl="5"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6pPr>
            <a:lvl7pPr marL="3200400" marR="0" lvl="6"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7pPr>
            <a:lvl8pPr marL="3657600" marR="0" lvl="7"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8pPr>
            <a:lvl9pPr marL="4114800" marR="0" lvl="8" indent="-304800" algn="ctr" rtl="0">
              <a:lnSpc>
                <a:spcPct val="100000"/>
              </a:lnSpc>
              <a:spcBef>
                <a:spcPts val="0"/>
              </a:spcBef>
              <a:spcAft>
                <a:spcPts val="0"/>
              </a:spcAft>
              <a:buClr>
                <a:schemeClr val="dk1"/>
              </a:buClr>
              <a:buSzPts val="1200"/>
              <a:buFont typeface="Alegreya"/>
              <a:buNone/>
              <a:defRPr sz="1200" b="0" i="0" u="none" strike="noStrike" cap="none">
                <a:solidFill>
                  <a:schemeClr val="dk1"/>
                </a:solidFill>
                <a:latin typeface="Alegreya"/>
                <a:ea typeface="Alegreya"/>
                <a:cs typeface="Alegreya"/>
                <a:sym typeface="Alegreya"/>
              </a:defRPr>
            </a:lvl9pPr>
          </a:lstStyle>
          <a:p>
            <a:pPr algn="l"/>
            <a:r>
              <a:rPr lang="en-US" sz="1400" dirty="0"/>
              <a:t>Models that are </a:t>
            </a:r>
            <a:r>
              <a:rPr lang="en-US" sz="1400" b="1" dirty="0"/>
              <a:t>trained using paired image and text data</a:t>
            </a:r>
            <a:r>
              <a:rPr lang="en-US" sz="1400" dirty="0"/>
              <a:t>.</a:t>
            </a:r>
          </a:p>
          <a:p>
            <a:pPr algn="l"/>
            <a:endParaRPr lang="en-US" sz="1400" dirty="0"/>
          </a:p>
          <a:p>
            <a:pPr algn="l"/>
            <a:r>
              <a:rPr lang="en-US" sz="1400" dirty="0"/>
              <a:t>During training, each image is linked with one or more text descriptions.</a:t>
            </a:r>
          </a:p>
          <a:p>
            <a:pPr algn="l"/>
            <a:endParaRPr lang="en-US" sz="1400" dirty="0"/>
          </a:p>
          <a:p>
            <a:pPr algn="l"/>
            <a:r>
              <a:rPr lang="en-US" sz="1400" dirty="0"/>
              <a:t>The supervision signal is the similarity between the image and the corresponding text caption.</a:t>
            </a:r>
          </a:p>
        </p:txBody>
      </p:sp>
      <p:sp>
        <p:nvSpPr>
          <p:cNvPr id="18" name="Google Shape;228;p32">
            <a:extLst>
              <a:ext uri="{FF2B5EF4-FFF2-40B4-BE49-F238E27FC236}">
                <a16:creationId xmlns:a16="http://schemas.microsoft.com/office/drawing/2014/main" id="{0D9B9BBB-DA01-013E-FA68-79BA435508F1}"/>
              </a:ext>
            </a:extLst>
          </p:cNvPr>
          <p:cNvSpPr txBox="1">
            <a:spLocks noGrp="1"/>
          </p:cNvSpPr>
          <p:nvPr>
            <p:ph type="subTitle" idx="1"/>
          </p:nvPr>
        </p:nvSpPr>
        <p:spPr>
          <a:xfrm>
            <a:off x="260106" y="3209884"/>
            <a:ext cx="3138029" cy="1789007"/>
          </a:xfrm>
          <a:prstGeom prst="rect">
            <a:avLst/>
          </a:prstGeom>
        </p:spPr>
        <p:txBody>
          <a:bodyPr spcFirstLastPara="1" wrap="square" lIns="91425" tIns="91425" rIns="91425" bIns="91425" anchor="t" anchorCtr="0">
            <a:noAutofit/>
          </a:bodyPr>
          <a:lstStyle/>
          <a:p>
            <a:pPr algn="l"/>
            <a:r>
              <a:rPr lang="en-US" sz="1400" dirty="0"/>
              <a:t>They learn to align </a:t>
            </a:r>
            <a:r>
              <a:rPr lang="en-US" sz="1400" b="1" dirty="0"/>
              <a:t>visual features</a:t>
            </a:r>
            <a:r>
              <a:rPr lang="en-US" sz="1400" dirty="0"/>
              <a:t> with </a:t>
            </a:r>
            <a:r>
              <a:rPr lang="en-US" sz="1400" b="1" dirty="0"/>
              <a:t>language features</a:t>
            </a:r>
            <a:r>
              <a:rPr lang="en-US" sz="1400" dirty="0"/>
              <a:t>.</a:t>
            </a:r>
          </a:p>
          <a:p>
            <a:pPr algn="l"/>
            <a:endParaRPr lang="en-US" sz="1400" dirty="0"/>
          </a:p>
          <a:p>
            <a:pPr algn="l"/>
            <a:r>
              <a:rPr lang="en-US" sz="1400" dirty="0"/>
              <a:t>They require </a:t>
            </a:r>
            <a:r>
              <a:rPr lang="en-US" sz="1400" b="1" dirty="0"/>
              <a:t>supervision in the form of image–text pairs</a:t>
            </a:r>
            <a:r>
              <a:rPr lang="en-US" sz="1400" dirty="0"/>
              <a:t>.</a:t>
            </a:r>
          </a:p>
          <a:p>
            <a:pPr algn="l"/>
            <a:endParaRPr lang="en-US" sz="1400" dirty="0"/>
          </a:p>
          <a:p>
            <a:pPr algn="l"/>
            <a:r>
              <a:rPr lang="en-US" sz="1400" dirty="0"/>
              <a:t>Examples: </a:t>
            </a:r>
            <a:r>
              <a:rPr lang="en-US" sz="1400" b="1" dirty="0"/>
              <a:t>CLIP, PLIP, </a:t>
            </a:r>
            <a:r>
              <a:rPr lang="en-US" sz="1400" b="1" dirty="0" err="1"/>
              <a:t>BiomedCLIP</a:t>
            </a:r>
            <a:r>
              <a:rPr lang="en-US" sz="1400" b="1" dirty="0"/>
              <a:t>, CONCH</a:t>
            </a:r>
            <a:endParaRPr sz="1400" dirty="0"/>
          </a:p>
        </p:txBody>
      </p:sp>
    </p:spTree>
    <p:extLst>
      <p:ext uri="{BB962C8B-B14F-4D97-AF65-F5344CB8AC3E}">
        <p14:creationId xmlns:p14="http://schemas.microsoft.com/office/powerpoint/2010/main" val="382999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645CC244-90BE-DA52-86E6-86DB739E3B47}"/>
            </a:ext>
          </a:extLst>
        </p:cNvPr>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6D4A0DB8-F338-4EC8-2D10-45E50F523DA2}"/>
              </a:ext>
            </a:extLst>
          </p:cNvPr>
          <p:cNvSpPr/>
          <p:nvPr/>
        </p:nvSpPr>
        <p:spPr>
          <a:xfrm>
            <a:off x="7482840" y="2987040"/>
            <a:ext cx="1394460" cy="2055931"/>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7" name="Google Shape;227;p32">
            <a:extLst>
              <a:ext uri="{FF2B5EF4-FFF2-40B4-BE49-F238E27FC236}">
                <a16:creationId xmlns:a16="http://schemas.microsoft.com/office/drawing/2014/main" id="{2F47F05B-A34E-EDE0-B107-AE750890C712}"/>
              </a:ext>
            </a:extLst>
          </p:cNvPr>
          <p:cNvSpPr txBox="1">
            <a:spLocks noGrp="1"/>
          </p:cNvSpPr>
          <p:nvPr>
            <p:ph type="title"/>
          </p:nvPr>
        </p:nvSpPr>
        <p:spPr>
          <a:xfrm>
            <a:off x="720000" y="3078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Limitations of Learning Models</a:t>
            </a:r>
            <a:endParaRPr dirty="0"/>
          </a:p>
        </p:txBody>
      </p:sp>
      <p:graphicFrame>
        <p:nvGraphicFramePr>
          <p:cNvPr id="14" name="Table 13">
            <a:extLst>
              <a:ext uri="{FF2B5EF4-FFF2-40B4-BE49-F238E27FC236}">
                <a16:creationId xmlns:a16="http://schemas.microsoft.com/office/drawing/2014/main" id="{B97B70C8-71C7-88F1-EDA1-292A813A258D}"/>
              </a:ext>
            </a:extLst>
          </p:cNvPr>
          <p:cNvGraphicFramePr>
            <a:graphicFrameLocks noGrp="1"/>
          </p:cNvGraphicFramePr>
          <p:nvPr>
            <p:extLst>
              <p:ext uri="{D42A27DB-BD31-4B8C-83A1-F6EECF244321}">
                <p14:modId xmlns:p14="http://schemas.microsoft.com/office/powerpoint/2010/main" val="853436127"/>
              </p:ext>
            </p:extLst>
          </p:nvPr>
        </p:nvGraphicFramePr>
        <p:xfrm>
          <a:off x="251460" y="987245"/>
          <a:ext cx="8625840" cy="4055726"/>
        </p:xfrm>
        <a:graphic>
          <a:graphicData uri="http://schemas.openxmlformats.org/drawingml/2006/table">
            <a:tbl>
              <a:tblPr firstRow="1" firstCol="1" bandRow="1"/>
              <a:tblGrid>
                <a:gridCol w="929640">
                  <a:extLst>
                    <a:ext uri="{9D8B030D-6E8A-4147-A177-3AD203B41FA5}">
                      <a16:colId xmlns:a16="http://schemas.microsoft.com/office/drawing/2014/main" val="4269603465"/>
                    </a:ext>
                  </a:extLst>
                </a:gridCol>
                <a:gridCol w="1447800">
                  <a:extLst>
                    <a:ext uri="{9D8B030D-6E8A-4147-A177-3AD203B41FA5}">
                      <a16:colId xmlns:a16="http://schemas.microsoft.com/office/drawing/2014/main" val="3312678187"/>
                    </a:ext>
                  </a:extLst>
                </a:gridCol>
                <a:gridCol w="1638300">
                  <a:extLst>
                    <a:ext uri="{9D8B030D-6E8A-4147-A177-3AD203B41FA5}">
                      <a16:colId xmlns:a16="http://schemas.microsoft.com/office/drawing/2014/main" val="3412960248"/>
                    </a:ext>
                  </a:extLst>
                </a:gridCol>
                <a:gridCol w="1653540">
                  <a:extLst>
                    <a:ext uri="{9D8B030D-6E8A-4147-A177-3AD203B41FA5}">
                      <a16:colId xmlns:a16="http://schemas.microsoft.com/office/drawing/2014/main" val="3061426995"/>
                    </a:ext>
                  </a:extLst>
                </a:gridCol>
                <a:gridCol w="1539240">
                  <a:extLst>
                    <a:ext uri="{9D8B030D-6E8A-4147-A177-3AD203B41FA5}">
                      <a16:colId xmlns:a16="http://schemas.microsoft.com/office/drawing/2014/main" val="3051437618"/>
                    </a:ext>
                  </a:extLst>
                </a:gridCol>
                <a:gridCol w="1417320">
                  <a:extLst>
                    <a:ext uri="{9D8B030D-6E8A-4147-A177-3AD203B41FA5}">
                      <a16:colId xmlns:a16="http://schemas.microsoft.com/office/drawing/2014/main" val="3212098783"/>
                    </a:ext>
                  </a:extLst>
                </a:gridCol>
              </a:tblGrid>
              <a:tr h="656698">
                <a:tc>
                  <a:txBody>
                    <a:bodyPr/>
                    <a:lstStyle/>
                    <a:p>
                      <a:pPr algn="ctr">
                        <a:lnSpc>
                          <a:spcPct val="115000"/>
                        </a:lnSpc>
                        <a:spcAft>
                          <a:spcPts val="800"/>
                        </a:spcAft>
                        <a:buNone/>
                      </a:pPr>
                      <a:r>
                        <a:rPr lang="en-PK" sz="1300" b="1" kern="100" dirty="0">
                          <a:effectLst/>
                          <a:latin typeface="Alegreya Sans" panose="020B0604020202020204" charset="0"/>
                          <a:ea typeface="Calibri" panose="020F0502020204030204" pitchFamily="34" charset="0"/>
                          <a:cs typeface="Times New Roman" panose="02020603050405020304" pitchFamily="18" charset="0"/>
                        </a:rPr>
                        <a:t>Paradigm</a:t>
                      </a:r>
                      <a:endParaRPr lang="en-PK" sz="1300" kern="100" dirty="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b="1" kern="100" dirty="0">
                          <a:effectLst/>
                          <a:latin typeface="Alegreya Sans" panose="020B0604020202020204" charset="0"/>
                          <a:ea typeface="Calibri" panose="020F0502020204030204" pitchFamily="34" charset="0"/>
                          <a:cs typeface="Times New Roman" panose="02020603050405020304" pitchFamily="18" charset="0"/>
                        </a:rPr>
                        <a:t>Traditional Histopathology</a:t>
                      </a:r>
                      <a:endParaRPr lang="en-PK" sz="1300" kern="100" dirty="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Supervised deep learning in Histopathology</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Weakly-supervised learning in Histopathology</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Self-supervised learning in Histopathology</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Vision-language models for Computational Pathology</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1753153"/>
                  </a:ext>
                </a:extLst>
              </a:tr>
              <a:tr h="1166348">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Key Strengths</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Clinical gold standard</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Leverages broad human expertise</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High accuracy with large curated</a:t>
                      </a:r>
                      <a:r>
                        <a:rPr lang="en-US" sz="1300" kern="100" dirty="0">
                          <a:effectLst/>
                          <a:latin typeface="Alegreya Sans" panose="020B0604020202020204" charset="0"/>
                          <a:ea typeface="Calibri" panose="020F0502020204030204" pitchFamily="34" charset="0"/>
                          <a:cs typeface="Times New Roman" panose="02020603050405020304" pitchFamily="18" charset="0"/>
                        </a:rPr>
                        <a:t> </a:t>
                      </a:r>
                      <a:r>
                        <a:rPr lang="en-PK" sz="1300" kern="100" dirty="0">
                          <a:effectLst/>
                          <a:latin typeface="Alegreya Sans" panose="020B0604020202020204" charset="0"/>
                          <a:ea typeface="Calibri" panose="020F0502020204030204" pitchFamily="34" charset="0"/>
                          <a:cs typeface="Times New Roman" panose="02020603050405020304" pitchFamily="18" charset="0"/>
                        </a:rPr>
                        <a:t>Labels</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Models can learn</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spatial/graph context</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Uses slide-level labels; attention maps offer interpretability</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Learns from vast unlabelled corpora</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Strong downstream features</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Open-vocabulary recognition; </a:t>
                      </a:r>
                      <a:endParaRPr lang="en-US" sz="1300" kern="100" dirty="0">
                        <a:effectLst/>
                        <a:latin typeface="Alegreya Sans" panose="020B0604020202020204" charset="0"/>
                        <a:ea typeface="Calibri" panose="020F0502020204030204" pitchFamily="34" charset="0"/>
                        <a:cs typeface="Times New Roman" panose="02020603050405020304" pitchFamily="18" charset="0"/>
                      </a:endParaRP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versatile zero/few-shot transfer</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9662108"/>
                  </a:ext>
                </a:extLst>
              </a:tr>
              <a:tr h="1593254">
                <a:tc>
                  <a:txBody>
                    <a:bodyPr/>
                    <a:lstStyle/>
                    <a:p>
                      <a:pPr algn="ctr">
                        <a:lnSpc>
                          <a:spcPct val="115000"/>
                        </a:lnSpc>
                        <a:spcAft>
                          <a:spcPts val="800"/>
                        </a:spcAft>
                        <a:buNone/>
                      </a:pPr>
                      <a:r>
                        <a:rPr lang="en-PK" sz="1300" b="1" kern="100">
                          <a:effectLst/>
                          <a:latin typeface="Alegreya Sans" panose="020B0604020202020204" charset="0"/>
                          <a:ea typeface="Calibri" panose="020F0502020204030204" pitchFamily="34" charset="0"/>
                          <a:cs typeface="Times New Roman" panose="02020603050405020304" pitchFamily="18" charset="0"/>
                        </a:rPr>
                        <a:t>Key Limitations</a:t>
                      </a:r>
                      <a:endParaRPr lang="en-PK" sz="1300" kern="100">
                        <a:effectLst/>
                        <a:latin typeface="Alegreya Sans" panose="020B0604020202020204" charset="0"/>
                        <a:ea typeface="Calibri" panose="020F0502020204030204" pitchFamily="34" charset="0"/>
                        <a:cs typeface="Times New Roman" panose="02020603050405020304" pitchFamily="18" charset="0"/>
                      </a:endParaRP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Inter-observer variability</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Labour-intensive</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Overlooks tissue</a:t>
                      </a:r>
                      <a:r>
                        <a:rPr lang="en-US" sz="1300" kern="100" dirty="0">
                          <a:effectLst/>
                          <a:latin typeface="Alegreya Sans" panose="020B0604020202020204" charset="0"/>
                          <a:ea typeface="Calibri" panose="020F0502020204030204" pitchFamily="34" charset="0"/>
                          <a:cs typeface="Times New Roman" panose="02020603050405020304" pitchFamily="18" charset="0"/>
                        </a:rPr>
                        <a:t> </a:t>
                      </a:r>
                      <a:r>
                        <a:rPr lang="en-PK" sz="1300" kern="100" dirty="0">
                          <a:effectLst/>
                          <a:latin typeface="Alegreya Sans" panose="020B0604020202020204" charset="0"/>
                          <a:ea typeface="Calibri" panose="020F0502020204030204" pitchFamily="34" charset="0"/>
                          <a:cs typeface="Times New Roman" panose="02020603050405020304" pitchFamily="18" charset="0"/>
                        </a:rPr>
                        <a:t>heterogeneity</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Requires extensive annotations</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Performance drops under domain</a:t>
                      </a:r>
                      <a:r>
                        <a:rPr lang="en-US" sz="1300" kern="100" dirty="0">
                          <a:effectLst/>
                          <a:latin typeface="Alegreya Sans" panose="020B0604020202020204" charset="0"/>
                          <a:ea typeface="Calibri" panose="020F0502020204030204" pitchFamily="34" charset="0"/>
                          <a:cs typeface="Times New Roman" panose="02020603050405020304" pitchFamily="18" charset="0"/>
                        </a:rPr>
                        <a:t> </a:t>
                      </a:r>
                      <a:r>
                        <a:rPr lang="en-PK" sz="1300" kern="100" dirty="0">
                          <a:effectLst/>
                          <a:latin typeface="Alegreya Sans" panose="020B0604020202020204" charset="0"/>
                          <a:ea typeface="Calibri" panose="020F0502020204030204" pitchFamily="34" charset="0"/>
                          <a:cs typeface="Times New Roman" panose="02020603050405020304" pitchFamily="18" charset="0"/>
                        </a:rPr>
                        <a:t>shift</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Still label-dependent</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May miss subtle local cues </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Bag design sensitive</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Computationally demanding</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Heavy augmentation</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No inherent language grounding</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Require millions of image text pairs and high computational cost</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Often single-prompt, </a:t>
                      </a:r>
                    </a:p>
                    <a:p>
                      <a:pPr algn="ctr">
                        <a:lnSpc>
                          <a:spcPct val="115000"/>
                        </a:lnSpc>
                        <a:spcAft>
                          <a:spcPts val="800"/>
                        </a:spcAft>
                        <a:buNone/>
                      </a:pPr>
                      <a:r>
                        <a:rPr lang="en-PK" sz="1300" kern="100" dirty="0">
                          <a:effectLst/>
                          <a:latin typeface="Alegreya Sans" panose="020B0604020202020204" charset="0"/>
                          <a:ea typeface="Calibri" panose="020F0502020204030204" pitchFamily="34" charset="0"/>
                          <a:cs typeface="Times New Roman" panose="02020603050405020304" pitchFamily="18" charset="0"/>
                        </a:rPr>
                        <a:t> Single-scale alignment</a:t>
                      </a:r>
                    </a:p>
                  </a:txBody>
                  <a:tcPr marL="32378" marR="323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613779"/>
                  </a:ext>
                </a:extLst>
              </a:tr>
            </a:tbl>
          </a:graphicData>
        </a:graphic>
      </p:graphicFrame>
    </p:spTree>
    <p:extLst>
      <p:ext uri="{BB962C8B-B14F-4D97-AF65-F5344CB8AC3E}">
        <p14:creationId xmlns:p14="http://schemas.microsoft.com/office/powerpoint/2010/main" val="969642245"/>
      </p:ext>
    </p:extLst>
  </p:cSld>
  <p:clrMapOvr>
    <a:masterClrMapping/>
  </p:clrMapOvr>
</p:sld>
</file>

<file path=ppt/theme/theme1.xml><?xml version="1.0" encoding="utf-8"?>
<a:theme xmlns:a="http://schemas.openxmlformats.org/drawingml/2006/main" name="Histopathology Breakthrough by Slidesgo">
  <a:themeElements>
    <a:clrScheme name="Simple Light">
      <a:dk1>
        <a:srgbClr val="694B48"/>
      </a:dk1>
      <a:lt1>
        <a:srgbClr val="F8DFD6"/>
      </a:lt1>
      <a:dk2>
        <a:srgbClr val="F4C9B6"/>
      </a:dk2>
      <a:lt2>
        <a:srgbClr val="645784"/>
      </a:lt2>
      <a:accent1>
        <a:srgbClr val="D64851"/>
      </a:accent1>
      <a:accent2>
        <a:srgbClr val="FFFFFF"/>
      </a:accent2>
      <a:accent3>
        <a:srgbClr val="FFFFFF"/>
      </a:accent3>
      <a:accent4>
        <a:srgbClr val="FFFFFF"/>
      </a:accent4>
      <a:accent5>
        <a:srgbClr val="FFFFFF"/>
      </a:accent5>
      <a:accent6>
        <a:srgbClr val="FFFFFF"/>
      </a:accent6>
      <a:hlink>
        <a:srgbClr val="694B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2022</Words>
  <Application>Microsoft Office PowerPoint</Application>
  <PresentationFormat>On-screen Show (16:9)</PresentationFormat>
  <Paragraphs>289</Paragraphs>
  <Slides>27</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EB Garamond Medium</vt:lpstr>
      <vt:lpstr>Alegreya Sans</vt:lpstr>
      <vt:lpstr>Wingdings</vt:lpstr>
      <vt:lpstr>Open Sans</vt:lpstr>
      <vt:lpstr>Alegreya</vt:lpstr>
      <vt:lpstr>EB Garamond</vt:lpstr>
      <vt:lpstr>Histopathology Breakthrough by Slidesgo</vt:lpstr>
      <vt:lpstr>Many-to-Many-Alignment-Learning-for-Histopathology-Image-Classification-using-Vision-Language-Models</vt:lpstr>
      <vt:lpstr>Terminologies</vt:lpstr>
      <vt:lpstr>Table of contents</vt:lpstr>
      <vt:lpstr>Challenges in Histopathology</vt:lpstr>
      <vt:lpstr>Challenges in Histopathology</vt:lpstr>
      <vt:lpstr>Limitations of Learning Models</vt:lpstr>
      <vt:lpstr>Categories of Models for Histology Image Calssification &amp; Segmentation</vt:lpstr>
      <vt:lpstr>Vision Language Supervised Models</vt:lpstr>
      <vt:lpstr>Limitations of Learning Models</vt:lpstr>
      <vt:lpstr>Zero Shot Learning</vt:lpstr>
      <vt:lpstr>Zero Shot Learning</vt:lpstr>
      <vt:lpstr>Contrastive Language Image Pretraining (CLIP) </vt:lpstr>
      <vt:lpstr>CLIP Versions</vt:lpstr>
      <vt:lpstr>Comprehensive Pathology Language Image Pre-training (CPLIP)  </vt:lpstr>
      <vt:lpstr>Problem Statement</vt:lpstr>
      <vt:lpstr>Problem Statement </vt:lpstr>
      <vt:lpstr>Proposed Methodology</vt:lpstr>
      <vt:lpstr>Proposed Methodology</vt:lpstr>
      <vt:lpstr>Proposed Methodology</vt:lpstr>
      <vt:lpstr>Results</vt:lpstr>
      <vt:lpstr>Results</vt:lpstr>
      <vt:lpstr>Results</vt:lpstr>
      <vt:lpstr>Conclusion</vt:lpstr>
      <vt:lpstr>Limitations</vt:lpstr>
      <vt:lpstr>Future Directions</vt:lpstr>
      <vt:lpstr>Results and 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QURATULAIN ARSHAD</cp:lastModifiedBy>
  <cp:revision>89</cp:revision>
  <dcterms:modified xsi:type="dcterms:W3CDTF">2025-11-24T16:40:41Z</dcterms:modified>
</cp:coreProperties>
</file>